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898" r:id="rId2"/>
    <p:sldId id="980" r:id="rId3"/>
    <p:sldId id="981" r:id="rId4"/>
    <p:sldId id="982" r:id="rId5"/>
    <p:sldId id="983" r:id="rId6"/>
    <p:sldId id="984" r:id="rId7"/>
    <p:sldId id="985" r:id="rId8"/>
    <p:sldId id="986" r:id="rId9"/>
    <p:sldId id="878" r:id="rId10"/>
    <p:sldId id="893" r:id="rId11"/>
    <p:sldId id="996" r:id="rId12"/>
    <p:sldId id="997" r:id="rId13"/>
    <p:sldId id="959" r:id="rId14"/>
    <p:sldId id="1002" r:id="rId15"/>
    <p:sldId id="1003" r:id="rId16"/>
    <p:sldId id="999" r:id="rId17"/>
    <p:sldId id="1000" r:id="rId18"/>
    <p:sldId id="1001" r:id="rId19"/>
    <p:sldId id="990" r:id="rId20"/>
    <p:sldId id="992" r:id="rId21"/>
    <p:sldId id="988" r:id="rId22"/>
    <p:sldId id="847" r:id="rId23"/>
    <p:sldId id="846" r:id="rId24"/>
    <p:sldId id="882" r:id="rId25"/>
    <p:sldId id="870" r:id="rId26"/>
    <p:sldId id="991" r:id="rId27"/>
    <p:sldId id="883" r:id="rId28"/>
    <p:sldId id="894" r:id="rId29"/>
    <p:sldId id="891" r:id="rId30"/>
    <p:sldId id="852" r:id="rId31"/>
    <p:sldId id="851" r:id="rId32"/>
    <p:sldId id="853" r:id="rId33"/>
    <p:sldId id="854" r:id="rId34"/>
    <p:sldId id="855" r:id="rId35"/>
    <p:sldId id="972" r:id="rId36"/>
    <p:sldId id="881" r:id="rId37"/>
    <p:sldId id="973" r:id="rId38"/>
    <p:sldId id="974" r:id="rId39"/>
    <p:sldId id="896" r:id="rId40"/>
    <p:sldId id="922" r:id="rId41"/>
    <p:sldId id="864" r:id="rId42"/>
    <p:sldId id="946" r:id="rId43"/>
    <p:sldId id="900" r:id="rId44"/>
    <p:sldId id="1004" r:id="rId45"/>
    <p:sldId id="1005" r:id="rId46"/>
    <p:sldId id="1006" r:id="rId47"/>
    <p:sldId id="1007" r:id="rId48"/>
    <p:sldId id="952" r:id="rId49"/>
    <p:sldId id="951" r:id="rId50"/>
    <p:sldId id="953" r:id="rId51"/>
    <p:sldId id="935" r:id="rId52"/>
    <p:sldId id="948" r:id="rId53"/>
    <p:sldId id="964" r:id="rId54"/>
    <p:sldId id="965" r:id="rId55"/>
    <p:sldId id="908" r:id="rId56"/>
    <p:sldId id="911" r:id="rId57"/>
    <p:sldId id="954" r:id="rId58"/>
    <p:sldId id="869" r:id="rId59"/>
    <p:sldId id="889" r:id="rId60"/>
    <p:sldId id="966" r:id="rId61"/>
    <p:sldId id="967" r:id="rId62"/>
    <p:sldId id="957" r:id="rId63"/>
    <p:sldId id="895" r:id="rId64"/>
    <p:sldId id="1008" r:id="rId65"/>
    <p:sldId id="1009" r:id="rId66"/>
    <p:sldId id="998" r:id="rId67"/>
    <p:sldId id="976" r:id="rId68"/>
    <p:sldId id="766" r:id="rId69"/>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FF"/>
    <a:srgbClr val="008000"/>
    <a:srgbClr val="CCECFF"/>
    <a:srgbClr val="99FF66"/>
    <a:srgbClr val="FF99FF"/>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92" autoAdjust="0"/>
    <p:restoredTop sz="86457" autoAdjust="0"/>
  </p:normalViewPr>
  <p:slideViewPr>
    <p:cSldViewPr showGuides="1">
      <p:cViewPr varScale="1">
        <p:scale>
          <a:sx n="65" d="100"/>
          <a:sy n="65" d="100"/>
        </p:scale>
        <p:origin x="78" y="492"/>
      </p:cViewPr>
      <p:guideLst>
        <p:guide orient="horz" pos="2160"/>
        <p:guide pos="2880"/>
      </p:guideLst>
    </p:cSldViewPr>
  </p:slideViewPr>
  <p:outlineViewPr>
    <p:cViewPr>
      <p:scale>
        <a:sx n="33" d="100"/>
        <a:sy n="33" d="100"/>
      </p:scale>
      <p:origin x="0" y="-6020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3-tch\SSC&#31454;&#36187;\2016\SC16-SCC\5-&#36187;&#21518;&#24635;&#32467;\&#31454;&#36187;&#25104;&#324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3-tch\SSC&#31454;&#36187;\2016\SC16-SCC\5-&#36187;&#21518;&#24635;&#32467;\&#31454;&#36187;&#25104;&#3248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2000" dirty="0" err="1" smtClean="0"/>
              <a:t>Linpack</a:t>
            </a:r>
            <a:r>
              <a:rPr lang="en-US" sz="2000" dirty="0" smtClean="0"/>
              <a:t>(Teraflops)on 3kW</a:t>
            </a:r>
            <a:endParaRPr lang="en-US" sz="2000"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0.102026880683496"/>
          <c:y val="0.124879260466239"/>
          <c:w val="0.84119527475209399"/>
          <c:h val="0.77548218783307998"/>
        </c:manualLayout>
      </c:layout>
      <c:lineChart>
        <c:grouping val="standard"/>
        <c:varyColors val="0"/>
        <c:ser>
          <c:idx val="0"/>
          <c:order val="0"/>
          <c:tx>
            <c:strRef>
              <c:f>Sheet1!$A$2</c:f>
              <c:strCache>
                <c:ptCount val="1"/>
                <c:pt idx="0">
                  <c:v>Linpack(Teraflops)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SC07</c:v>
                </c:pt>
                <c:pt idx="1">
                  <c:v>SC08</c:v>
                </c:pt>
                <c:pt idx="2">
                  <c:v>SC09</c:v>
                </c:pt>
                <c:pt idx="3">
                  <c:v>SC10</c:v>
                </c:pt>
                <c:pt idx="4">
                  <c:v>SC11</c:v>
                </c:pt>
                <c:pt idx="5">
                  <c:v>SC12</c:v>
                </c:pt>
                <c:pt idx="6">
                  <c:v>SC13</c:v>
                </c:pt>
                <c:pt idx="7">
                  <c:v>SC14</c:v>
                </c:pt>
                <c:pt idx="8">
                  <c:v>SC15</c:v>
                </c:pt>
                <c:pt idx="9">
                  <c:v>SC16</c:v>
                </c:pt>
              </c:strCache>
            </c:strRef>
          </c:cat>
          <c:val>
            <c:numRef>
              <c:f>Sheet1!$B$2:$K$2</c:f>
              <c:numCache>
                <c:formatCode>General</c:formatCode>
                <c:ptCount val="10"/>
                <c:pt idx="0">
                  <c:v>0.42</c:v>
                </c:pt>
                <c:pt idx="1">
                  <c:v>0.70299999999999996</c:v>
                </c:pt>
                <c:pt idx="2">
                  <c:v>0.69199999999999995</c:v>
                </c:pt>
                <c:pt idx="3">
                  <c:v>1.07</c:v>
                </c:pt>
                <c:pt idx="4">
                  <c:v>1.93</c:v>
                </c:pt>
                <c:pt idx="5">
                  <c:v>3.0139999999999998</c:v>
                </c:pt>
                <c:pt idx="6">
                  <c:v>8.2239999999999984</c:v>
                </c:pt>
                <c:pt idx="7">
                  <c:v>10.07</c:v>
                </c:pt>
                <c:pt idx="8">
                  <c:v>7.1339999999999986</c:v>
                </c:pt>
                <c:pt idx="9">
                  <c:v>31.15</c:v>
                </c:pt>
              </c:numCache>
            </c:numRef>
          </c:val>
          <c:smooth val="0"/>
        </c:ser>
        <c:dLbls>
          <c:dLblPos val="t"/>
          <c:showLegendKey val="0"/>
          <c:showVal val="1"/>
          <c:showCatName val="0"/>
          <c:showSerName val="0"/>
          <c:showPercent val="0"/>
          <c:showBubbleSize val="0"/>
        </c:dLbls>
        <c:marker val="1"/>
        <c:smooth val="0"/>
        <c:axId val="-364921696"/>
        <c:axId val="-364916800"/>
      </c:lineChart>
      <c:catAx>
        <c:axId val="-36492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zh-CN"/>
          </a:p>
        </c:txPr>
        <c:crossAx val="-364916800"/>
        <c:crosses val="autoZero"/>
        <c:auto val="1"/>
        <c:lblAlgn val="ctr"/>
        <c:lblOffset val="100"/>
        <c:noMultiLvlLbl val="0"/>
      </c:catAx>
      <c:valAx>
        <c:axId val="-36491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zh-CN"/>
          </a:p>
        </c:txPr>
        <c:crossAx val="-364921696"/>
        <c:crosses val="autoZero"/>
        <c:crossBetween val="between"/>
      </c:valAx>
      <c:spPr>
        <a:solidFill>
          <a:schemeClr val="accent5">
            <a:lumMod val="20000"/>
            <a:lumOff val="80000"/>
          </a:schemeClr>
        </a:solidFill>
        <a:ln>
          <a:solidFill>
            <a:srgbClr val="0070C0"/>
          </a:solidFill>
        </a:ln>
        <a:effectLst/>
      </c:spPr>
    </c:plotArea>
    <c:plotVisOnly val="1"/>
    <c:dispBlanksAs val="gap"/>
    <c:showDLblsOverMax val="0"/>
  </c:chart>
  <c:spPr>
    <a:solidFill>
      <a:schemeClr val="bg1"/>
    </a:solidFill>
    <a:ln>
      <a:noFill/>
    </a:ln>
    <a:effectLst/>
  </c:spPr>
  <c:txPr>
    <a:bodyPr/>
    <a:lstStyle/>
    <a:p>
      <a:pPr>
        <a:defRPr b="1" baseline="0">
          <a:solidFill>
            <a:schemeClr val="tx1"/>
          </a:solidFill>
          <a:latin typeface="+mn-lt"/>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'历年SCC Linpack)'!$A$2</c:f>
              <c:strCache>
                <c:ptCount val="1"/>
                <c:pt idx="0">
                  <c:v>Linpack(Teraflops)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'历年SCC Linpack)'!$B$1:$T$1</c:f>
              <c:strCache>
                <c:ptCount val="19"/>
                <c:pt idx="0">
                  <c:v>SC07</c:v>
                </c:pt>
                <c:pt idx="1">
                  <c:v>SC08</c:v>
                </c:pt>
                <c:pt idx="2">
                  <c:v>SC09</c:v>
                </c:pt>
                <c:pt idx="3">
                  <c:v>SC10</c:v>
                </c:pt>
                <c:pt idx="4">
                  <c:v>SC11</c:v>
                </c:pt>
                <c:pt idx="5">
                  <c:v>ISC12</c:v>
                </c:pt>
                <c:pt idx="6">
                  <c:v>SC12</c:v>
                </c:pt>
                <c:pt idx="7">
                  <c:v>ASC13</c:v>
                </c:pt>
                <c:pt idx="8">
                  <c:v>ISC13</c:v>
                </c:pt>
                <c:pt idx="9">
                  <c:v>SC13</c:v>
                </c:pt>
                <c:pt idx="10">
                  <c:v>ASC14</c:v>
                </c:pt>
                <c:pt idx="11">
                  <c:v>ISC14</c:v>
                </c:pt>
                <c:pt idx="12">
                  <c:v>SC14</c:v>
                </c:pt>
                <c:pt idx="13">
                  <c:v>ASC15</c:v>
                </c:pt>
                <c:pt idx="14">
                  <c:v>ISC15</c:v>
                </c:pt>
                <c:pt idx="15">
                  <c:v>SC15</c:v>
                </c:pt>
                <c:pt idx="16">
                  <c:v>ASC16</c:v>
                </c:pt>
                <c:pt idx="17">
                  <c:v>ISC16</c:v>
                </c:pt>
                <c:pt idx="18">
                  <c:v>SC16</c:v>
                </c:pt>
              </c:strCache>
            </c:strRef>
          </c:cat>
          <c:val>
            <c:numRef>
              <c:f>'历年SCC Linpack)'!$B$2:$T$2</c:f>
              <c:numCache>
                <c:formatCode>General</c:formatCode>
                <c:ptCount val="19"/>
                <c:pt idx="0">
                  <c:v>0.42</c:v>
                </c:pt>
                <c:pt idx="1">
                  <c:v>0.70299999999999996</c:v>
                </c:pt>
                <c:pt idx="2">
                  <c:v>0.69199999999999995</c:v>
                </c:pt>
                <c:pt idx="3">
                  <c:v>1.07</c:v>
                </c:pt>
                <c:pt idx="4">
                  <c:v>1.93</c:v>
                </c:pt>
                <c:pt idx="5">
                  <c:v>2.6509999999999998</c:v>
                </c:pt>
                <c:pt idx="6">
                  <c:v>3.0139999999999998</c:v>
                </c:pt>
                <c:pt idx="7">
                  <c:v>7.5789999999999997</c:v>
                </c:pt>
                <c:pt idx="8">
                  <c:v>8.4550000000000001</c:v>
                </c:pt>
                <c:pt idx="9">
                  <c:v>8.2239999999999984</c:v>
                </c:pt>
                <c:pt idx="10">
                  <c:v>9.2720000000000002</c:v>
                </c:pt>
                <c:pt idx="11">
                  <c:v>10.1</c:v>
                </c:pt>
                <c:pt idx="12">
                  <c:v>10.07</c:v>
                </c:pt>
                <c:pt idx="13">
                  <c:v>11.92</c:v>
                </c:pt>
                <c:pt idx="14">
                  <c:v>11.02</c:v>
                </c:pt>
                <c:pt idx="15">
                  <c:v>7.1339999999999986</c:v>
                </c:pt>
                <c:pt idx="16">
                  <c:v>12.03</c:v>
                </c:pt>
                <c:pt idx="17">
                  <c:v>12.57</c:v>
                </c:pt>
                <c:pt idx="18">
                  <c:v>31.15</c:v>
                </c:pt>
              </c:numCache>
            </c:numRef>
          </c:val>
          <c:smooth val="0"/>
        </c:ser>
        <c:dLbls>
          <c:dLblPos val="t"/>
          <c:showLegendKey val="0"/>
          <c:showVal val="1"/>
          <c:showCatName val="0"/>
          <c:showSerName val="0"/>
          <c:showPercent val="0"/>
          <c:showBubbleSize val="0"/>
        </c:dLbls>
        <c:smooth val="0"/>
        <c:axId val="-364923328"/>
        <c:axId val="-364929312"/>
      </c:lineChart>
      <c:catAx>
        <c:axId val="-3649233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dirty="0" smtClean="0"/>
                  <a:t>SCC</a:t>
                </a:r>
                <a:r>
                  <a:rPr lang="en-US" altLang="zh-CN" baseline="0" dirty="0" smtClean="0"/>
                  <a:t>@</a:t>
                </a:r>
                <a:endParaRPr lang="zh-CN" alt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64929312"/>
        <c:crosses val="autoZero"/>
        <c:auto val="1"/>
        <c:lblAlgn val="ctr"/>
        <c:lblOffset val="100"/>
        <c:noMultiLvlLbl val="0"/>
      </c:catAx>
      <c:valAx>
        <c:axId val="-364929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Teraflops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crossAx val="-36492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cked"/>
        <c:varyColors val="0"/>
        <c:ser>
          <c:idx val="0"/>
          <c:order val="0"/>
          <c:tx>
            <c:strRef>
              <c:f>'[竞赛成绩.xlsx]SC16 Linpack (2)'!$B$3</c:f>
              <c:strCache>
                <c:ptCount val="1"/>
                <c:pt idx="0">
                  <c:v>Total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'[竞赛成绩.xlsx]SC16 Linpack (2)'!$C$1:$Q$2</c:f>
              <c:multiLvlStrCache>
                <c:ptCount val="15"/>
                <c:lvl>
                  <c:pt idx="0">
                    <c:v>MGHPCC</c:v>
                  </c:pt>
                  <c:pt idx="1">
                    <c:v>EAFIT</c:v>
                  </c:pt>
                  <c:pt idx="2">
                    <c:v>Peking</c:v>
                  </c:pt>
                  <c:pt idx="3">
                    <c:v>UofU</c:v>
                  </c:pt>
                  <c:pt idx="4">
                    <c:v>NTHU</c:v>
                  </c:pt>
                  <c:pt idx="5">
                    <c:v>UTA/TexS</c:v>
                  </c:pt>
                  <c:pt idx="6">
                    <c:v>TUM</c:v>
                  </c:pt>
                  <c:pt idx="7">
                    <c:v>UIUC</c:v>
                  </c:pt>
                  <c:pt idx="8">
                    <c:v>USTC</c:v>
                  </c:pt>
                  <c:pt idx="9">
                    <c:v>SDSU</c:v>
                  </c:pt>
                  <c:pt idx="10">
                    <c:v>FAU</c:v>
                  </c:pt>
                  <c:pt idx="11">
                    <c:v>Nanyang</c:v>
                  </c:pt>
                  <c:pt idx="12">
                    <c:v>HUST</c:v>
                  </c:pt>
                  <c:pt idx="13">
                    <c:v>NEU+AU</c:v>
                  </c:pt>
                  <c:pt idx="14">
                    <c:v>Possible</c:v>
                  </c:pt>
                </c:lvl>
                <c:lvl>
                  <c:pt idx="0">
                    <c:v>Team 1</c:v>
                  </c:pt>
                  <c:pt idx="1">
                    <c:v>Team 2</c:v>
                  </c:pt>
                  <c:pt idx="2">
                    <c:v>Team 3</c:v>
                  </c:pt>
                  <c:pt idx="3">
                    <c:v>Team 4</c:v>
                  </c:pt>
                  <c:pt idx="4">
                    <c:v>Team 5</c:v>
                  </c:pt>
                  <c:pt idx="5">
                    <c:v>Team 6</c:v>
                  </c:pt>
                  <c:pt idx="6">
                    <c:v>Team 7</c:v>
                  </c:pt>
                  <c:pt idx="7">
                    <c:v>Team 8</c:v>
                  </c:pt>
                  <c:pt idx="8">
                    <c:v>Team 9</c:v>
                  </c:pt>
                  <c:pt idx="9">
                    <c:v>Team 10</c:v>
                  </c:pt>
                  <c:pt idx="10">
                    <c:v>Team 11</c:v>
                  </c:pt>
                  <c:pt idx="11">
                    <c:v>Team 12</c:v>
                  </c:pt>
                  <c:pt idx="12">
                    <c:v>Team 13</c:v>
                  </c:pt>
                  <c:pt idx="13">
                    <c:v>Team 14</c:v>
                  </c:pt>
                  <c:pt idx="14">
                    <c:v>Max </c:v>
                  </c:pt>
                </c:lvl>
              </c:multiLvlStrCache>
            </c:multiLvlStrRef>
          </c:cat>
          <c:val>
            <c:numRef>
              <c:f>'[竞赛成绩.xlsx]SC16 Linpack (2)'!$C$3:$Q$3</c:f>
              <c:numCache>
                <c:formatCode>0.00_ </c:formatCode>
                <c:ptCount val="15"/>
                <c:pt idx="0">
                  <c:v>48.95</c:v>
                </c:pt>
                <c:pt idx="1">
                  <c:v>40.08</c:v>
                </c:pt>
                <c:pt idx="2">
                  <c:v>77.040000000000006</c:v>
                </c:pt>
                <c:pt idx="3">
                  <c:v>86.04</c:v>
                </c:pt>
                <c:pt idx="4">
                  <c:v>81.92</c:v>
                </c:pt>
                <c:pt idx="5">
                  <c:v>80.3</c:v>
                </c:pt>
                <c:pt idx="6">
                  <c:v>72.48</c:v>
                </c:pt>
                <c:pt idx="7">
                  <c:v>68.94</c:v>
                </c:pt>
                <c:pt idx="8">
                  <c:v>88.53</c:v>
                </c:pt>
                <c:pt idx="9">
                  <c:v>45.29</c:v>
                </c:pt>
                <c:pt idx="10">
                  <c:v>68.709999999999994</c:v>
                </c:pt>
                <c:pt idx="11">
                  <c:v>79.47</c:v>
                </c:pt>
                <c:pt idx="12">
                  <c:v>68.459999999999994</c:v>
                </c:pt>
                <c:pt idx="13">
                  <c:v>57.31</c:v>
                </c:pt>
                <c:pt idx="14">
                  <c:v>100</c:v>
                </c:pt>
              </c:numCache>
            </c:numRef>
          </c:val>
          <c:smooth val="0"/>
        </c:ser>
        <c:dLbls>
          <c:showLegendKey val="0"/>
          <c:showVal val="0"/>
          <c:showCatName val="0"/>
          <c:showSerName val="0"/>
          <c:showPercent val="0"/>
          <c:showBubbleSize val="0"/>
        </c:dLbls>
        <c:marker val="1"/>
        <c:smooth val="0"/>
        <c:axId val="-364915712"/>
        <c:axId val="-364918432"/>
      </c:lineChart>
      <c:catAx>
        <c:axId val="-36491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64918432"/>
        <c:crosses val="autoZero"/>
        <c:auto val="1"/>
        <c:lblAlgn val="ctr"/>
        <c:lblOffset val="100"/>
        <c:noMultiLvlLbl val="0"/>
      </c:catAx>
      <c:valAx>
        <c:axId val="-364918432"/>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64915712"/>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C1FFC-00EB-41B8-AB4A-0407732E36F2}" type="doc">
      <dgm:prSet loTypeId="urn:microsoft.com/office/officeart/2005/8/layout/hProcess10" loCatId="process" qsTypeId="urn:microsoft.com/office/officeart/2005/8/quickstyle/simple1" qsCatId="simple" csTypeId="urn:microsoft.com/office/officeart/2005/8/colors/accent2_3" csCatId="accent2" phldr="1"/>
      <dgm:spPr/>
      <dgm:t>
        <a:bodyPr/>
        <a:lstStyle/>
        <a:p>
          <a:endParaRPr lang="zh-CN" altLang="en-US"/>
        </a:p>
      </dgm:t>
    </dgm:pt>
    <dgm:pt modelId="{3EE23D14-A64E-4E9C-81C5-2D87F5EF919C}">
      <dgm:prSet phldrT="[文本]"/>
      <dgm:spPr/>
      <dgm:t>
        <a:bodyPr/>
        <a:lstStyle/>
        <a:p>
          <a:r>
            <a:rPr lang="en-US" altLang="zh-CN" dirty="0" smtClean="0"/>
            <a:t>Brent </a:t>
          </a:r>
          <a:r>
            <a:rPr lang="en-US" altLang="zh-CN" dirty="0" err="1" smtClean="0"/>
            <a:t>Gorda</a:t>
          </a:r>
          <a:endParaRPr lang="zh-CN" altLang="en-US" dirty="0"/>
        </a:p>
      </dgm:t>
    </dgm:pt>
    <dgm:pt modelId="{1EEB73EA-1AE2-40EA-B385-23031072EEB5}" type="parTrans" cxnId="{CBA6A99C-92E9-448E-B22D-D128C30410C8}">
      <dgm:prSet/>
      <dgm:spPr/>
      <dgm:t>
        <a:bodyPr/>
        <a:lstStyle/>
        <a:p>
          <a:endParaRPr lang="zh-CN" altLang="en-US"/>
        </a:p>
      </dgm:t>
    </dgm:pt>
    <dgm:pt modelId="{38669280-2B17-4FF4-8FEE-9833CE1328F9}" type="sibTrans" cxnId="{CBA6A99C-92E9-448E-B22D-D128C30410C8}">
      <dgm:prSet/>
      <dgm:spPr/>
      <dgm:t>
        <a:bodyPr/>
        <a:lstStyle/>
        <a:p>
          <a:endParaRPr lang="zh-CN" altLang="en-US"/>
        </a:p>
      </dgm:t>
    </dgm:pt>
    <dgm:pt modelId="{42F5CCFC-B8DE-41D6-AA94-433B0D2C4062}">
      <dgm:prSet phldrT="[文本]"/>
      <dgm:spPr/>
      <dgm:t>
        <a:bodyPr/>
        <a:lstStyle/>
        <a:p>
          <a:r>
            <a:rPr lang="en-US" altLang="zh-CN" dirty="0" smtClean="0"/>
            <a:t>SC-SCC,2007</a:t>
          </a:r>
          <a:endParaRPr lang="zh-CN" altLang="en-US" dirty="0"/>
        </a:p>
      </dgm:t>
    </dgm:pt>
    <dgm:pt modelId="{AF230602-8819-4E5A-95A5-61C31B6C9867}" type="parTrans" cxnId="{BDFBDDDC-94D4-4026-82B3-8FF9F7EF840F}">
      <dgm:prSet/>
      <dgm:spPr/>
      <dgm:t>
        <a:bodyPr/>
        <a:lstStyle/>
        <a:p>
          <a:endParaRPr lang="zh-CN" altLang="en-US"/>
        </a:p>
      </dgm:t>
    </dgm:pt>
    <dgm:pt modelId="{435E73A2-615F-4AC6-BD5B-1EF6EAD484E7}" type="sibTrans" cxnId="{BDFBDDDC-94D4-4026-82B3-8FF9F7EF840F}">
      <dgm:prSet/>
      <dgm:spPr/>
      <dgm:t>
        <a:bodyPr/>
        <a:lstStyle/>
        <a:p>
          <a:endParaRPr lang="zh-CN" altLang="en-US"/>
        </a:p>
      </dgm:t>
    </dgm:pt>
    <dgm:pt modelId="{9B3E8F4B-E181-4C0E-ABF1-A0FD897C8FED}">
      <dgm:prSet phldrT="[文本]"/>
      <dgm:spPr/>
      <dgm:t>
        <a:bodyPr/>
        <a:lstStyle/>
        <a:p>
          <a:r>
            <a:rPr lang="zh-CN" altLang="en-US" dirty="0" smtClean="0"/>
            <a:t>张云泉</a:t>
          </a:r>
          <a:endParaRPr lang="zh-CN" altLang="en-US" dirty="0"/>
        </a:p>
      </dgm:t>
    </dgm:pt>
    <dgm:pt modelId="{E1F68D56-3897-42FF-8421-02BC493F05C3}" type="parTrans" cxnId="{C05F3FD8-11A0-4E24-91B0-57D0AF2E0E1E}">
      <dgm:prSet/>
      <dgm:spPr/>
      <dgm:t>
        <a:bodyPr/>
        <a:lstStyle/>
        <a:p>
          <a:endParaRPr lang="zh-CN" altLang="en-US"/>
        </a:p>
      </dgm:t>
    </dgm:pt>
    <dgm:pt modelId="{77ABF1A1-0E94-42FE-BFDD-3FEEC2CF8D5E}" type="sibTrans" cxnId="{C05F3FD8-11A0-4E24-91B0-57D0AF2E0E1E}">
      <dgm:prSet/>
      <dgm:spPr/>
      <dgm:t>
        <a:bodyPr/>
        <a:lstStyle/>
        <a:p>
          <a:endParaRPr lang="zh-CN" altLang="en-US"/>
        </a:p>
      </dgm:t>
    </dgm:pt>
    <dgm:pt modelId="{ED35BE50-ED80-49B9-A2C9-DCD4FEDE8BD1}">
      <dgm:prSet phldrT="[文本]"/>
      <dgm:spPr/>
      <dgm:t>
        <a:bodyPr/>
        <a:lstStyle/>
        <a:p>
          <a:r>
            <a:rPr lang="en-US" altLang="zh-CN" dirty="0" smtClean="0"/>
            <a:t>SC-SCC,2011</a:t>
          </a:r>
          <a:endParaRPr lang="zh-CN" altLang="en-US" dirty="0"/>
        </a:p>
      </dgm:t>
    </dgm:pt>
    <dgm:pt modelId="{9932849E-F862-40D9-BB10-70CAF6057642}" type="parTrans" cxnId="{B4FE41EB-2D2C-459F-8CE4-B624DBFAA35D}">
      <dgm:prSet/>
      <dgm:spPr/>
      <dgm:t>
        <a:bodyPr/>
        <a:lstStyle/>
        <a:p>
          <a:endParaRPr lang="zh-CN" altLang="en-US"/>
        </a:p>
      </dgm:t>
    </dgm:pt>
    <dgm:pt modelId="{F3BD1A9E-368A-42BB-B716-5B456AF84801}" type="sibTrans" cxnId="{B4FE41EB-2D2C-459F-8CE4-B624DBFAA35D}">
      <dgm:prSet/>
      <dgm:spPr/>
      <dgm:t>
        <a:bodyPr/>
        <a:lstStyle/>
        <a:p>
          <a:endParaRPr lang="zh-CN" altLang="en-US"/>
        </a:p>
      </dgm:t>
    </dgm:pt>
    <dgm:pt modelId="{244AA078-F28D-45A1-BE79-77B5AA13C193}">
      <dgm:prSet phldrT="[文本]"/>
      <dgm:spPr/>
      <dgm:t>
        <a:bodyPr/>
        <a:lstStyle/>
        <a:p>
          <a:r>
            <a:rPr lang="zh-CN" altLang="en-US" dirty="0" smtClean="0"/>
            <a:t>刘通</a:t>
          </a:r>
          <a:endParaRPr lang="zh-CN" altLang="en-US" dirty="0"/>
        </a:p>
      </dgm:t>
    </dgm:pt>
    <dgm:pt modelId="{FF7F7509-C3FB-41CD-BEFB-9C9C70C9DF9E}" type="parTrans" cxnId="{ECD9A3CC-57A3-4B1D-B7A8-831D2F7090D1}">
      <dgm:prSet/>
      <dgm:spPr/>
      <dgm:t>
        <a:bodyPr/>
        <a:lstStyle/>
        <a:p>
          <a:endParaRPr lang="zh-CN" altLang="en-US"/>
        </a:p>
      </dgm:t>
    </dgm:pt>
    <dgm:pt modelId="{8DFF0B3E-5130-429B-A2B6-B7CDE97741E1}" type="sibTrans" cxnId="{ECD9A3CC-57A3-4B1D-B7A8-831D2F7090D1}">
      <dgm:prSet/>
      <dgm:spPr/>
      <dgm:t>
        <a:bodyPr/>
        <a:lstStyle/>
        <a:p>
          <a:endParaRPr lang="zh-CN" altLang="en-US"/>
        </a:p>
      </dgm:t>
    </dgm:pt>
    <dgm:pt modelId="{2DA012AB-D914-4BDF-B367-C528901B33BD}">
      <dgm:prSet phldrT="[文本]"/>
      <dgm:spPr/>
      <dgm:t>
        <a:bodyPr/>
        <a:lstStyle/>
        <a:p>
          <a:r>
            <a:rPr lang="en-US" altLang="zh-CN" dirty="0" smtClean="0"/>
            <a:t>ISC-SCC,2012</a:t>
          </a:r>
          <a:endParaRPr lang="zh-CN" altLang="en-US" dirty="0"/>
        </a:p>
      </dgm:t>
    </dgm:pt>
    <dgm:pt modelId="{49E14DBB-FC86-4752-8FB7-A92A76A085AB}" type="parTrans" cxnId="{0DC8DAAF-5D91-435A-A804-F5705906AED4}">
      <dgm:prSet/>
      <dgm:spPr/>
      <dgm:t>
        <a:bodyPr/>
        <a:lstStyle/>
        <a:p>
          <a:endParaRPr lang="zh-CN" altLang="en-US"/>
        </a:p>
      </dgm:t>
    </dgm:pt>
    <dgm:pt modelId="{6CD4C5F4-01B2-4F73-9506-48C6F5A65A6A}" type="sibTrans" cxnId="{0DC8DAAF-5D91-435A-A804-F5705906AED4}">
      <dgm:prSet/>
      <dgm:spPr/>
      <dgm:t>
        <a:bodyPr/>
        <a:lstStyle/>
        <a:p>
          <a:endParaRPr lang="zh-CN" altLang="en-US"/>
        </a:p>
      </dgm:t>
    </dgm:pt>
    <dgm:pt modelId="{7FED1A87-99D2-4464-A77B-3BAFC8FB08F8}">
      <dgm:prSet phldrT="[文本]"/>
      <dgm:spPr/>
      <dgm:t>
        <a:bodyPr/>
        <a:lstStyle/>
        <a:p>
          <a:r>
            <a:rPr lang="en-US" altLang="zh-CN" dirty="0" smtClean="0"/>
            <a:t>ASC,2013</a:t>
          </a:r>
          <a:endParaRPr lang="zh-CN" altLang="en-US" dirty="0"/>
        </a:p>
      </dgm:t>
    </dgm:pt>
    <dgm:pt modelId="{9C828398-1CEC-41D2-ADDF-D6BC1376F311}" type="parTrans" cxnId="{F7AAADA3-351D-48F8-8D66-87D7C73CD04D}">
      <dgm:prSet/>
      <dgm:spPr/>
      <dgm:t>
        <a:bodyPr/>
        <a:lstStyle/>
        <a:p>
          <a:endParaRPr lang="zh-CN" altLang="en-US"/>
        </a:p>
      </dgm:t>
    </dgm:pt>
    <dgm:pt modelId="{279307B5-5F59-430B-A99A-9DCFA392E3D2}" type="sibTrans" cxnId="{F7AAADA3-351D-48F8-8D66-87D7C73CD04D}">
      <dgm:prSet/>
      <dgm:spPr/>
      <dgm:t>
        <a:bodyPr/>
        <a:lstStyle/>
        <a:p>
          <a:endParaRPr lang="zh-CN" altLang="en-US"/>
        </a:p>
      </dgm:t>
    </dgm:pt>
    <dgm:pt modelId="{944D1039-8500-4CCB-BD64-2D00533E9CCC}">
      <dgm:prSet phldrT="[文本]"/>
      <dgm:spPr/>
      <dgm:t>
        <a:bodyPr/>
        <a:lstStyle/>
        <a:p>
          <a:r>
            <a:rPr lang="en-US" altLang="zh-CN" dirty="0" smtClean="0"/>
            <a:t>PAC,2013</a:t>
          </a:r>
          <a:endParaRPr lang="zh-CN" altLang="en-US" dirty="0"/>
        </a:p>
      </dgm:t>
    </dgm:pt>
    <dgm:pt modelId="{031BFA5D-8531-44EE-AA68-3137640BB45B}" type="parTrans" cxnId="{54D3BD32-8CBB-4DCA-B624-5644739C5AC6}">
      <dgm:prSet/>
      <dgm:spPr/>
      <dgm:t>
        <a:bodyPr/>
        <a:lstStyle/>
        <a:p>
          <a:endParaRPr lang="zh-CN" altLang="en-US"/>
        </a:p>
      </dgm:t>
    </dgm:pt>
    <dgm:pt modelId="{CC14B182-2AF2-428D-975E-587DF971F153}" type="sibTrans" cxnId="{54D3BD32-8CBB-4DCA-B624-5644739C5AC6}">
      <dgm:prSet/>
      <dgm:spPr/>
      <dgm:t>
        <a:bodyPr/>
        <a:lstStyle/>
        <a:p>
          <a:endParaRPr lang="zh-CN" altLang="en-US"/>
        </a:p>
      </dgm:t>
    </dgm:pt>
    <dgm:pt modelId="{CDA2B548-72BE-4199-8965-202D17831E6A}" type="pres">
      <dgm:prSet presAssocID="{D3FC1FFC-00EB-41B8-AB4A-0407732E36F2}" presName="Name0" presStyleCnt="0">
        <dgm:presLayoutVars>
          <dgm:dir/>
          <dgm:resizeHandles val="exact"/>
        </dgm:presLayoutVars>
      </dgm:prSet>
      <dgm:spPr/>
      <dgm:t>
        <a:bodyPr/>
        <a:lstStyle/>
        <a:p>
          <a:endParaRPr lang="zh-CN" altLang="en-US"/>
        </a:p>
      </dgm:t>
    </dgm:pt>
    <dgm:pt modelId="{2EA9759C-1EC7-4039-A4D2-CB6879FFDEA9}" type="pres">
      <dgm:prSet presAssocID="{3EE23D14-A64E-4E9C-81C5-2D87F5EF919C}" presName="composite" presStyleCnt="0"/>
      <dgm:spPr/>
    </dgm:pt>
    <dgm:pt modelId="{0E680C42-D8D4-45FB-BBB9-7F355D2E7950}" type="pres">
      <dgm:prSet presAssocID="{3EE23D14-A64E-4E9C-81C5-2D87F5EF919C}"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dgm:spPr>
    </dgm:pt>
    <dgm:pt modelId="{DDB728DE-97FD-499F-8AC4-4AD5586D9B6A}" type="pres">
      <dgm:prSet presAssocID="{3EE23D14-A64E-4E9C-81C5-2D87F5EF919C}" presName="txNode" presStyleLbl="node1" presStyleIdx="0" presStyleCnt="3" custLinFactNeighborX="5207" custLinFactNeighborY="26285">
        <dgm:presLayoutVars>
          <dgm:bulletEnabled val="1"/>
        </dgm:presLayoutVars>
      </dgm:prSet>
      <dgm:spPr/>
      <dgm:t>
        <a:bodyPr/>
        <a:lstStyle/>
        <a:p>
          <a:endParaRPr lang="zh-CN" altLang="en-US"/>
        </a:p>
      </dgm:t>
    </dgm:pt>
    <dgm:pt modelId="{CEBABC70-3BF8-468E-8761-0F15E6D978BA}" type="pres">
      <dgm:prSet presAssocID="{38669280-2B17-4FF4-8FEE-9833CE1328F9}" presName="sibTrans" presStyleLbl="sibTrans2D1" presStyleIdx="0" presStyleCnt="2"/>
      <dgm:spPr/>
      <dgm:t>
        <a:bodyPr/>
        <a:lstStyle/>
        <a:p>
          <a:endParaRPr lang="zh-CN" altLang="en-US"/>
        </a:p>
      </dgm:t>
    </dgm:pt>
    <dgm:pt modelId="{54933656-6430-4444-A408-2F316B0F859E}" type="pres">
      <dgm:prSet presAssocID="{38669280-2B17-4FF4-8FEE-9833CE1328F9}" presName="connTx" presStyleLbl="sibTrans2D1" presStyleIdx="0" presStyleCnt="2"/>
      <dgm:spPr/>
      <dgm:t>
        <a:bodyPr/>
        <a:lstStyle/>
        <a:p>
          <a:endParaRPr lang="zh-CN" altLang="en-US"/>
        </a:p>
      </dgm:t>
    </dgm:pt>
    <dgm:pt modelId="{F84DF03B-389D-49ED-8529-3B2AD49F2131}" type="pres">
      <dgm:prSet presAssocID="{9B3E8F4B-E181-4C0E-ABF1-A0FD897C8FED}" presName="composite" presStyleCnt="0"/>
      <dgm:spPr/>
    </dgm:pt>
    <dgm:pt modelId="{034B7F11-91B2-4AB8-AA3B-300F86A0D8A9}" type="pres">
      <dgm:prSet presAssocID="{9B3E8F4B-E181-4C0E-ABF1-A0FD897C8FED}"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E4AEDFED-55A5-414F-9819-DDF4220893B7}" type="pres">
      <dgm:prSet presAssocID="{9B3E8F4B-E181-4C0E-ABF1-A0FD897C8FED}" presName="txNode" presStyleLbl="node1" presStyleIdx="1" presStyleCnt="3" custLinFactNeighborX="5021" custLinFactNeighborY="26285">
        <dgm:presLayoutVars>
          <dgm:bulletEnabled val="1"/>
        </dgm:presLayoutVars>
      </dgm:prSet>
      <dgm:spPr/>
      <dgm:t>
        <a:bodyPr/>
        <a:lstStyle/>
        <a:p>
          <a:endParaRPr lang="zh-CN" altLang="en-US"/>
        </a:p>
      </dgm:t>
    </dgm:pt>
    <dgm:pt modelId="{03A0BAC4-E7BC-4CAF-9A09-DB33B29D8D1C}" type="pres">
      <dgm:prSet presAssocID="{77ABF1A1-0E94-42FE-BFDD-3FEEC2CF8D5E}" presName="sibTrans" presStyleLbl="sibTrans2D1" presStyleIdx="1" presStyleCnt="2"/>
      <dgm:spPr/>
      <dgm:t>
        <a:bodyPr/>
        <a:lstStyle/>
        <a:p>
          <a:endParaRPr lang="zh-CN" altLang="en-US"/>
        </a:p>
      </dgm:t>
    </dgm:pt>
    <dgm:pt modelId="{B979BF9D-1EA8-41F1-8354-A6089A43C11A}" type="pres">
      <dgm:prSet presAssocID="{77ABF1A1-0E94-42FE-BFDD-3FEEC2CF8D5E}" presName="connTx" presStyleLbl="sibTrans2D1" presStyleIdx="1" presStyleCnt="2"/>
      <dgm:spPr/>
      <dgm:t>
        <a:bodyPr/>
        <a:lstStyle/>
        <a:p>
          <a:endParaRPr lang="zh-CN" altLang="en-US"/>
        </a:p>
      </dgm:t>
    </dgm:pt>
    <dgm:pt modelId="{EA722550-A71B-4CAA-948A-079F16B0C6B6}" type="pres">
      <dgm:prSet presAssocID="{244AA078-F28D-45A1-BE79-77B5AA13C193}" presName="composite" presStyleCnt="0"/>
      <dgm:spPr/>
    </dgm:pt>
    <dgm:pt modelId="{A7112516-3930-453E-8C09-D84F441EF7AE}" type="pres">
      <dgm:prSet presAssocID="{244AA078-F28D-45A1-BE79-77B5AA13C193}"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113F6C85-B03E-4F4F-9937-65DA0FD876BD}" type="pres">
      <dgm:prSet presAssocID="{244AA078-F28D-45A1-BE79-77B5AA13C193}" presName="txNode" presStyleLbl="node1" presStyleIdx="2" presStyleCnt="3" custLinFactNeighborX="1507" custLinFactNeighborY="26285">
        <dgm:presLayoutVars>
          <dgm:bulletEnabled val="1"/>
        </dgm:presLayoutVars>
      </dgm:prSet>
      <dgm:spPr/>
      <dgm:t>
        <a:bodyPr/>
        <a:lstStyle/>
        <a:p>
          <a:endParaRPr lang="zh-CN" altLang="en-US"/>
        </a:p>
      </dgm:t>
    </dgm:pt>
  </dgm:ptLst>
  <dgm:cxnLst>
    <dgm:cxn modelId="{73F34D67-EA34-4BB3-BA93-BCE1033E9509}" type="presOf" srcId="{42F5CCFC-B8DE-41D6-AA94-433B0D2C4062}" destId="{DDB728DE-97FD-499F-8AC4-4AD5586D9B6A}" srcOrd="0" destOrd="1" presId="urn:microsoft.com/office/officeart/2005/8/layout/hProcess10"/>
    <dgm:cxn modelId="{BDFBDDDC-94D4-4026-82B3-8FF9F7EF840F}" srcId="{3EE23D14-A64E-4E9C-81C5-2D87F5EF919C}" destId="{42F5CCFC-B8DE-41D6-AA94-433B0D2C4062}" srcOrd="0" destOrd="0" parTransId="{AF230602-8819-4E5A-95A5-61C31B6C9867}" sibTransId="{435E73A2-615F-4AC6-BD5B-1EF6EAD484E7}"/>
    <dgm:cxn modelId="{0DC8DAAF-5D91-435A-A804-F5705906AED4}" srcId="{244AA078-F28D-45A1-BE79-77B5AA13C193}" destId="{2DA012AB-D914-4BDF-B367-C528901B33BD}" srcOrd="0" destOrd="0" parTransId="{49E14DBB-FC86-4752-8FB7-A92A76A085AB}" sibTransId="{6CD4C5F4-01B2-4F73-9506-48C6F5A65A6A}"/>
    <dgm:cxn modelId="{9574132A-C0A2-4558-83F5-48269067A332}" type="presOf" srcId="{9B3E8F4B-E181-4C0E-ABF1-A0FD897C8FED}" destId="{E4AEDFED-55A5-414F-9819-DDF4220893B7}" srcOrd="0" destOrd="0" presId="urn:microsoft.com/office/officeart/2005/8/layout/hProcess10"/>
    <dgm:cxn modelId="{B64A756F-B609-4D1B-8DA5-DEB61548D0A7}" type="presOf" srcId="{3EE23D14-A64E-4E9C-81C5-2D87F5EF919C}" destId="{DDB728DE-97FD-499F-8AC4-4AD5586D9B6A}" srcOrd="0" destOrd="0" presId="urn:microsoft.com/office/officeart/2005/8/layout/hProcess10"/>
    <dgm:cxn modelId="{C05F3FD8-11A0-4E24-91B0-57D0AF2E0E1E}" srcId="{D3FC1FFC-00EB-41B8-AB4A-0407732E36F2}" destId="{9B3E8F4B-E181-4C0E-ABF1-A0FD897C8FED}" srcOrd="1" destOrd="0" parTransId="{E1F68D56-3897-42FF-8421-02BC493F05C3}" sibTransId="{77ABF1A1-0E94-42FE-BFDD-3FEEC2CF8D5E}"/>
    <dgm:cxn modelId="{AB1D8543-D34D-45E3-8713-A81035B1CF13}" type="presOf" srcId="{38669280-2B17-4FF4-8FEE-9833CE1328F9}" destId="{CEBABC70-3BF8-468E-8761-0F15E6D978BA}" srcOrd="0" destOrd="0" presId="urn:microsoft.com/office/officeart/2005/8/layout/hProcess10"/>
    <dgm:cxn modelId="{54D3BD32-8CBB-4DCA-B624-5644739C5AC6}" srcId="{9B3E8F4B-E181-4C0E-ABF1-A0FD897C8FED}" destId="{944D1039-8500-4CCB-BD64-2D00533E9CCC}" srcOrd="1" destOrd="0" parTransId="{031BFA5D-8531-44EE-AA68-3137640BB45B}" sibTransId="{CC14B182-2AF2-428D-975E-587DF971F153}"/>
    <dgm:cxn modelId="{EB1795FE-5867-4F6F-8BCC-BF9575A525EB}" type="presOf" srcId="{244AA078-F28D-45A1-BE79-77B5AA13C193}" destId="{113F6C85-B03E-4F4F-9937-65DA0FD876BD}" srcOrd="0" destOrd="0" presId="urn:microsoft.com/office/officeart/2005/8/layout/hProcess10"/>
    <dgm:cxn modelId="{CBA6A99C-92E9-448E-B22D-D128C30410C8}" srcId="{D3FC1FFC-00EB-41B8-AB4A-0407732E36F2}" destId="{3EE23D14-A64E-4E9C-81C5-2D87F5EF919C}" srcOrd="0" destOrd="0" parTransId="{1EEB73EA-1AE2-40EA-B385-23031072EEB5}" sibTransId="{38669280-2B17-4FF4-8FEE-9833CE1328F9}"/>
    <dgm:cxn modelId="{ECD9A3CC-57A3-4B1D-B7A8-831D2F7090D1}" srcId="{D3FC1FFC-00EB-41B8-AB4A-0407732E36F2}" destId="{244AA078-F28D-45A1-BE79-77B5AA13C193}" srcOrd="2" destOrd="0" parTransId="{FF7F7509-C3FB-41CD-BEFB-9C9C70C9DF9E}" sibTransId="{8DFF0B3E-5130-429B-A2B6-B7CDE97741E1}"/>
    <dgm:cxn modelId="{5706DCE5-5B82-4EEE-8EFE-91C05E453B5D}" type="presOf" srcId="{ED35BE50-ED80-49B9-A2C9-DCD4FEDE8BD1}" destId="{E4AEDFED-55A5-414F-9819-DDF4220893B7}" srcOrd="0" destOrd="1" presId="urn:microsoft.com/office/officeart/2005/8/layout/hProcess10"/>
    <dgm:cxn modelId="{C9D6C357-2CF4-4DCF-9783-ABA50C193C88}" type="presOf" srcId="{D3FC1FFC-00EB-41B8-AB4A-0407732E36F2}" destId="{CDA2B548-72BE-4199-8965-202D17831E6A}" srcOrd="0" destOrd="0" presId="urn:microsoft.com/office/officeart/2005/8/layout/hProcess10"/>
    <dgm:cxn modelId="{27B02530-7891-4488-9888-11C4BB5E9CBF}" type="presOf" srcId="{77ABF1A1-0E94-42FE-BFDD-3FEEC2CF8D5E}" destId="{B979BF9D-1EA8-41F1-8354-A6089A43C11A}" srcOrd="1" destOrd="0" presId="urn:microsoft.com/office/officeart/2005/8/layout/hProcess10"/>
    <dgm:cxn modelId="{B4FE41EB-2D2C-459F-8CE4-B624DBFAA35D}" srcId="{9B3E8F4B-E181-4C0E-ABF1-A0FD897C8FED}" destId="{ED35BE50-ED80-49B9-A2C9-DCD4FEDE8BD1}" srcOrd="0" destOrd="0" parTransId="{9932849E-F862-40D9-BB10-70CAF6057642}" sibTransId="{F3BD1A9E-368A-42BB-B716-5B456AF84801}"/>
    <dgm:cxn modelId="{ADE17C70-8856-4D11-B5FF-BEA532AA2018}" type="presOf" srcId="{77ABF1A1-0E94-42FE-BFDD-3FEEC2CF8D5E}" destId="{03A0BAC4-E7BC-4CAF-9A09-DB33B29D8D1C}" srcOrd="0" destOrd="0" presId="urn:microsoft.com/office/officeart/2005/8/layout/hProcess10"/>
    <dgm:cxn modelId="{F7AAADA3-351D-48F8-8D66-87D7C73CD04D}" srcId="{244AA078-F28D-45A1-BE79-77B5AA13C193}" destId="{7FED1A87-99D2-4464-A77B-3BAFC8FB08F8}" srcOrd="1" destOrd="0" parTransId="{9C828398-1CEC-41D2-ADDF-D6BC1376F311}" sibTransId="{279307B5-5F59-430B-A99A-9DCFA392E3D2}"/>
    <dgm:cxn modelId="{ACAD8E0D-4FA4-48DA-9426-8CAD82209FE3}" type="presOf" srcId="{7FED1A87-99D2-4464-A77B-3BAFC8FB08F8}" destId="{113F6C85-B03E-4F4F-9937-65DA0FD876BD}" srcOrd="0" destOrd="2" presId="urn:microsoft.com/office/officeart/2005/8/layout/hProcess10"/>
    <dgm:cxn modelId="{F15E1BB3-20BE-4687-BE8D-DF808ED480A8}" type="presOf" srcId="{38669280-2B17-4FF4-8FEE-9833CE1328F9}" destId="{54933656-6430-4444-A408-2F316B0F859E}" srcOrd="1" destOrd="0" presId="urn:microsoft.com/office/officeart/2005/8/layout/hProcess10"/>
    <dgm:cxn modelId="{81DB826C-7B91-4D85-AD2D-E253F6ADD737}" type="presOf" srcId="{944D1039-8500-4CCB-BD64-2D00533E9CCC}" destId="{E4AEDFED-55A5-414F-9819-DDF4220893B7}" srcOrd="0" destOrd="2" presId="urn:microsoft.com/office/officeart/2005/8/layout/hProcess10"/>
    <dgm:cxn modelId="{8EC89A7D-A083-4535-BE84-3465E7659699}" type="presOf" srcId="{2DA012AB-D914-4BDF-B367-C528901B33BD}" destId="{113F6C85-B03E-4F4F-9937-65DA0FD876BD}" srcOrd="0" destOrd="1" presId="urn:microsoft.com/office/officeart/2005/8/layout/hProcess10"/>
    <dgm:cxn modelId="{95000DFF-A42F-4BF5-9F53-C1D58DD70932}" type="presParOf" srcId="{CDA2B548-72BE-4199-8965-202D17831E6A}" destId="{2EA9759C-1EC7-4039-A4D2-CB6879FFDEA9}" srcOrd="0" destOrd="0" presId="urn:microsoft.com/office/officeart/2005/8/layout/hProcess10"/>
    <dgm:cxn modelId="{4847EA1B-98FF-44F4-B0EA-47F0B7A8FF15}" type="presParOf" srcId="{2EA9759C-1EC7-4039-A4D2-CB6879FFDEA9}" destId="{0E680C42-D8D4-45FB-BBB9-7F355D2E7950}" srcOrd="0" destOrd="0" presId="urn:microsoft.com/office/officeart/2005/8/layout/hProcess10"/>
    <dgm:cxn modelId="{E6547198-C1E5-4660-B665-5CDFFCE07EFE}" type="presParOf" srcId="{2EA9759C-1EC7-4039-A4D2-CB6879FFDEA9}" destId="{DDB728DE-97FD-499F-8AC4-4AD5586D9B6A}" srcOrd="1" destOrd="0" presId="urn:microsoft.com/office/officeart/2005/8/layout/hProcess10"/>
    <dgm:cxn modelId="{48C50FF6-2468-45A6-ABF1-448A989B3EB5}" type="presParOf" srcId="{CDA2B548-72BE-4199-8965-202D17831E6A}" destId="{CEBABC70-3BF8-468E-8761-0F15E6D978BA}" srcOrd="1" destOrd="0" presId="urn:microsoft.com/office/officeart/2005/8/layout/hProcess10"/>
    <dgm:cxn modelId="{BF31E2D5-A112-4BC9-A4B2-70AC987079D3}" type="presParOf" srcId="{CEBABC70-3BF8-468E-8761-0F15E6D978BA}" destId="{54933656-6430-4444-A408-2F316B0F859E}" srcOrd="0" destOrd="0" presId="urn:microsoft.com/office/officeart/2005/8/layout/hProcess10"/>
    <dgm:cxn modelId="{3DD37706-AC5E-4C6C-AFA4-50889F297E27}" type="presParOf" srcId="{CDA2B548-72BE-4199-8965-202D17831E6A}" destId="{F84DF03B-389D-49ED-8529-3B2AD49F2131}" srcOrd="2" destOrd="0" presId="urn:microsoft.com/office/officeart/2005/8/layout/hProcess10"/>
    <dgm:cxn modelId="{DD8BB751-0BB9-486D-923B-4D5BA1B9F99A}" type="presParOf" srcId="{F84DF03B-389D-49ED-8529-3B2AD49F2131}" destId="{034B7F11-91B2-4AB8-AA3B-300F86A0D8A9}" srcOrd="0" destOrd="0" presId="urn:microsoft.com/office/officeart/2005/8/layout/hProcess10"/>
    <dgm:cxn modelId="{4A049249-6DAA-4E49-AD02-A2FE0524BBD2}" type="presParOf" srcId="{F84DF03B-389D-49ED-8529-3B2AD49F2131}" destId="{E4AEDFED-55A5-414F-9819-DDF4220893B7}" srcOrd="1" destOrd="0" presId="urn:microsoft.com/office/officeart/2005/8/layout/hProcess10"/>
    <dgm:cxn modelId="{886438E6-5FC1-4847-A6ED-B047587FFF6E}" type="presParOf" srcId="{CDA2B548-72BE-4199-8965-202D17831E6A}" destId="{03A0BAC4-E7BC-4CAF-9A09-DB33B29D8D1C}" srcOrd="3" destOrd="0" presId="urn:microsoft.com/office/officeart/2005/8/layout/hProcess10"/>
    <dgm:cxn modelId="{BE539977-9C66-4055-B604-14504641FD56}" type="presParOf" srcId="{03A0BAC4-E7BC-4CAF-9A09-DB33B29D8D1C}" destId="{B979BF9D-1EA8-41F1-8354-A6089A43C11A}" srcOrd="0" destOrd="0" presId="urn:microsoft.com/office/officeart/2005/8/layout/hProcess10"/>
    <dgm:cxn modelId="{51E04BB4-14F9-4F2E-9969-28D903A14511}" type="presParOf" srcId="{CDA2B548-72BE-4199-8965-202D17831E6A}" destId="{EA722550-A71B-4CAA-948A-079F16B0C6B6}" srcOrd="4" destOrd="0" presId="urn:microsoft.com/office/officeart/2005/8/layout/hProcess10"/>
    <dgm:cxn modelId="{C6C8EA5F-EEA2-4A74-87EA-9E2526C3B5F2}" type="presParOf" srcId="{EA722550-A71B-4CAA-948A-079F16B0C6B6}" destId="{A7112516-3930-453E-8C09-D84F441EF7AE}" srcOrd="0" destOrd="0" presId="urn:microsoft.com/office/officeart/2005/8/layout/hProcess10"/>
    <dgm:cxn modelId="{A2877C11-9CF9-4AA9-BC6D-736AAB018C8B}" type="presParOf" srcId="{EA722550-A71B-4CAA-948A-079F16B0C6B6}" destId="{113F6C85-B03E-4F4F-9937-65DA0FD876BD}"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baseline="-25000">
                <a:latin typeface="Arial" pitchFamily="34" charset="0"/>
              </a:defRPr>
            </a:lvl1pPr>
          </a:lstStyle>
          <a:p>
            <a:pPr>
              <a:defRPr/>
            </a:pPr>
            <a:endParaRPr lang="zh-CN" altLang="en-US"/>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baseline="-25000">
                <a:latin typeface="Arial" pitchFamily="34" charset="0"/>
              </a:defRPr>
            </a:lvl1pPr>
          </a:lstStyle>
          <a:p>
            <a:pPr>
              <a:defRPr/>
            </a:pPr>
            <a:fld id="{5F6B3752-20F1-4E69-9EB4-47B367A74784}" type="datetimeFigureOut">
              <a:rPr lang="zh-CN" altLang="en-US"/>
              <a:pPr>
                <a:defRPr/>
              </a:pPr>
              <a:t>2017/12/12</a:t>
            </a:fld>
            <a:endParaRPr lang="en-US" altLang="zh-CN"/>
          </a:p>
        </p:txBody>
      </p:sp>
      <p:sp>
        <p:nvSpPr>
          <p:cNvPr id="3076" name="幻灯片图像占位符 3"/>
          <p:cNvSpPr>
            <a:spLocks noGrp="1" noRot="1" noChangeAspect="1" noChangeArrowheads="1"/>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ChangeArrowheads="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baseline="-25000">
                <a:latin typeface="Arial" pitchFamily="34" charset="0"/>
              </a:defRPr>
            </a:lvl1pPr>
          </a:lstStyle>
          <a:p>
            <a:pPr>
              <a:defRPr/>
            </a:pPr>
            <a:endParaRPr lang="zh-CN" altLang="en-US"/>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baseline="-25000"/>
            </a:lvl1pPr>
          </a:lstStyle>
          <a:p>
            <a:pPr>
              <a:defRPr/>
            </a:pPr>
            <a:fld id="{AA90B805-0927-44DD-9DB1-2EB79F8D0906}" type="slidenum">
              <a:rPr lang="zh-CN" altLang="en-US"/>
              <a:pPr>
                <a:defRPr/>
              </a:pPr>
              <a:t>‹#›</a:t>
            </a:fld>
            <a:endParaRPr lang="en-US" altLang="zh-CN"/>
          </a:p>
        </p:txBody>
      </p:sp>
    </p:spTree>
    <p:extLst>
      <p:ext uri="{BB962C8B-B14F-4D97-AF65-F5344CB8AC3E}">
        <p14:creationId xmlns:p14="http://schemas.microsoft.com/office/powerpoint/2010/main" val="2590497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674688" y="808038"/>
            <a:ext cx="5387975" cy="4041775"/>
          </a:xfrm>
        </p:spPr>
      </p:sp>
      <p:sp>
        <p:nvSpPr>
          <p:cNvPr id="102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02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86FAEDB2-ED12-44EC-AC9D-6487A1991B90}" type="slidenum">
              <a:rPr lang="zh-CN" altLang="en-US" sz="1200">
                <a:solidFill>
                  <a:schemeClr val="tx1"/>
                </a:solidFill>
              </a:rPr>
              <a:pPr/>
              <a:t>30</a:t>
            </a:fld>
            <a:endParaRPr lang="en-US" altLang="zh-CN" sz="1200">
              <a:solidFill>
                <a:schemeClr val="tx1"/>
              </a:solidFill>
            </a:endParaRPr>
          </a:p>
        </p:txBody>
      </p:sp>
    </p:spTree>
    <p:extLst>
      <p:ext uri="{BB962C8B-B14F-4D97-AF65-F5344CB8AC3E}">
        <p14:creationId xmlns:p14="http://schemas.microsoft.com/office/powerpoint/2010/main" val="62150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674688" y="808038"/>
            <a:ext cx="5387975" cy="4041775"/>
          </a:xfrm>
        </p:spPr>
      </p:sp>
      <p:sp>
        <p:nvSpPr>
          <p:cNvPr id="81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1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732B01F5-0581-438C-A368-40C4647C7F59}" type="slidenum">
              <a:rPr lang="zh-CN" altLang="en-US" sz="1200">
                <a:solidFill>
                  <a:schemeClr val="tx1"/>
                </a:solidFill>
              </a:rPr>
              <a:pPr/>
              <a:t>31</a:t>
            </a:fld>
            <a:endParaRPr lang="en-US" altLang="zh-CN" sz="1200">
              <a:solidFill>
                <a:schemeClr val="tx1"/>
              </a:solidFill>
            </a:endParaRPr>
          </a:p>
        </p:txBody>
      </p:sp>
    </p:spTree>
    <p:extLst>
      <p:ext uri="{BB962C8B-B14F-4D97-AF65-F5344CB8AC3E}">
        <p14:creationId xmlns:p14="http://schemas.microsoft.com/office/powerpoint/2010/main" val="140198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xfrm>
            <a:off x="674688" y="808038"/>
            <a:ext cx="5387975" cy="4041775"/>
          </a:xfrm>
        </p:spPr>
      </p:sp>
      <p:sp>
        <p:nvSpPr>
          <p:cNvPr id="1433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4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D13E979C-A8A3-48F1-BA8E-8868C7B0CB97}" type="slidenum">
              <a:rPr lang="zh-CN" altLang="en-US" sz="1200">
                <a:solidFill>
                  <a:schemeClr val="tx1"/>
                </a:solidFill>
              </a:rPr>
              <a:pPr/>
              <a:t>32</a:t>
            </a:fld>
            <a:endParaRPr lang="en-US" altLang="zh-CN" sz="1200">
              <a:solidFill>
                <a:schemeClr val="tx1"/>
              </a:solidFill>
            </a:endParaRPr>
          </a:p>
        </p:txBody>
      </p:sp>
    </p:spTree>
    <p:extLst>
      <p:ext uri="{BB962C8B-B14F-4D97-AF65-F5344CB8AC3E}">
        <p14:creationId xmlns:p14="http://schemas.microsoft.com/office/powerpoint/2010/main" val="217320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xfrm>
            <a:off x="917575" y="744538"/>
            <a:ext cx="4962525" cy="3722687"/>
          </a:xfrm>
        </p:spPr>
      </p:sp>
      <p:sp>
        <p:nvSpPr>
          <p:cNvPr id="993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993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F0E3355D-4A82-40C7-9555-C3E079C52726}" type="slidenum">
              <a:rPr lang="zh-CN" altLang="en-US" sz="1200" smtClean="0">
                <a:solidFill>
                  <a:schemeClr val="tx1"/>
                </a:solidFill>
              </a:rPr>
              <a:pPr/>
              <a:t>40</a:t>
            </a:fld>
            <a:endParaRPr lang="en-US" altLang="zh-CN" sz="1200" smtClean="0">
              <a:solidFill>
                <a:schemeClr val="tx1"/>
              </a:solidFill>
            </a:endParaRPr>
          </a:p>
        </p:txBody>
      </p:sp>
    </p:spTree>
    <p:extLst>
      <p:ext uri="{BB962C8B-B14F-4D97-AF65-F5344CB8AC3E}">
        <p14:creationId xmlns:p14="http://schemas.microsoft.com/office/powerpoint/2010/main" val="290752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p:cNvSpPr>
            <a:spLocks noGrp="1" noRot="1" noChangeAspect="1" noTextEdit="1"/>
          </p:cNvSpPr>
          <p:nvPr>
            <p:ph type="sldImg"/>
          </p:nvPr>
        </p:nvSpPr>
        <p:spPr>
          <a:xfrm>
            <a:off x="917575" y="744538"/>
            <a:ext cx="4962525" cy="3722687"/>
          </a:xfrm>
        </p:spPr>
      </p:sp>
      <p:sp>
        <p:nvSpPr>
          <p:cNvPr id="14233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234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3C10843B-B41E-4910-8977-77312CEB5BCB}" type="slidenum">
              <a:rPr lang="zh-CN" altLang="en-US" sz="1200" smtClean="0">
                <a:solidFill>
                  <a:schemeClr val="tx1"/>
                </a:solidFill>
              </a:rPr>
              <a:pPr/>
              <a:t>57</a:t>
            </a:fld>
            <a:endParaRPr lang="en-US" altLang="zh-CN" sz="1200" smtClean="0">
              <a:solidFill>
                <a:schemeClr val="tx1"/>
              </a:solidFill>
            </a:endParaRPr>
          </a:p>
        </p:txBody>
      </p:sp>
    </p:spTree>
    <p:extLst>
      <p:ext uri="{BB962C8B-B14F-4D97-AF65-F5344CB8AC3E}">
        <p14:creationId xmlns:p14="http://schemas.microsoft.com/office/powerpoint/2010/main" val="199254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1FE76B28-4D1A-432E-A624-CF387416D6E8}" type="datetime1">
              <a:rPr lang="zh-CN" altLang="en-US"/>
              <a:pPr>
                <a:defRPr/>
              </a:pPr>
              <a:t>2017/12/12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88B5976-19B2-4254-9B8A-069AF31472D4}" type="slidenum">
              <a:rPr lang="en-US" altLang="zh-CN"/>
              <a:pPr>
                <a:defRPr/>
              </a:pPr>
              <a:t>‹#›</a:t>
            </a:fld>
            <a:endParaRPr lang="en-US" altLang="zh-CN"/>
          </a:p>
        </p:txBody>
      </p:sp>
    </p:spTree>
    <p:extLst>
      <p:ext uri="{BB962C8B-B14F-4D97-AF65-F5344CB8AC3E}">
        <p14:creationId xmlns:p14="http://schemas.microsoft.com/office/powerpoint/2010/main" val="99647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0AFB01E9-574D-444B-9F52-9BE27C8B1DDE}" type="datetime1">
              <a:rPr lang="zh-CN" altLang="en-US"/>
              <a:pPr>
                <a:defRPr/>
              </a:pPr>
              <a:t>2017/12/12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6A7CEBC-D455-4DF4-87E1-039893EC98A0}" type="slidenum">
              <a:rPr lang="en-US" altLang="zh-CN"/>
              <a:pPr>
                <a:defRPr/>
              </a:pPr>
              <a:t>‹#›</a:t>
            </a:fld>
            <a:endParaRPr lang="en-US" altLang="zh-CN"/>
          </a:p>
        </p:txBody>
      </p:sp>
    </p:spTree>
    <p:extLst>
      <p:ext uri="{BB962C8B-B14F-4D97-AF65-F5344CB8AC3E}">
        <p14:creationId xmlns:p14="http://schemas.microsoft.com/office/powerpoint/2010/main" val="169524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96088" y="0"/>
            <a:ext cx="2239962" cy="6477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1438" y="0"/>
            <a:ext cx="6572250" cy="6477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261EE9FD-020E-4E39-AC96-E7354802827D}" type="datetime1">
              <a:rPr lang="zh-CN" altLang="en-US"/>
              <a:pPr>
                <a:defRPr/>
              </a:pPr>
              <a:t>2017/12/12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DEB2501-2494-4CDD-AF63-72F6024C4C89}" type="slidenum">
              <a:rPr lang="en-US" altLang="zh-CN"/>
              <a:pPr>
                <a:defRPr/>
              </a:pPr>
              <a:t>‹#›</a:t>
            </a:fld>
            <a:endParaRPr lang="en-US" altLang="zh-CN"/>
          </a:p>
        </p:txBody>
      </p:sp>
    </p:spTree>
    <p:extLst>
      <p:ext uri="{BB962C8B-B14F-4D97-AF65-F5344CB8AC3E}">
        <p14:creationId xmlns:p14="http://schemas.microsoft.com/office/powerpoint/2010/main" val="409957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07950" y="0"/>
            <a:ext cx="8928100" cy="836613"/>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71438" y="981075"/>
            <a:ext cx="4405312" cy="54959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981075"/>
            <a:ext cx="4406900" cy="54959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AA382D81-8600-4CEA-93F9-D55DDC1E725C}" type="datetime1">
              <a:rPr lang="zh-CN" altLang="en-US"/>
              <a:pPr>
                <a:defRPr/>
              </a:pPr>
              <a:t>2017/12/12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F74B3A6-A773-493B-B701-B5C084034036}" type="slidenum">
              <a:rPr lang="en-US" altLang="zh-CN"/>
              <a:pPr>
                <a:defRPr/>
              </a:pPr>
              <a:t>‹#›</a:t>
            </a:fld>
            <a:endParaRPr lang="en-US" altLang="zh-CN"/>
          </a:p>
        </p:txBody>
      </p:sp>
    </p:spTree>
    <p:extLst>
      <p:ext uri="{BB962C8B-B14F-4D97-AF65-F5344CB8AC3E}">
        <p14:creationId xmlns:p14="http://schemas.microsoft.com/office/powerpoint/2010/main" val="369331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ln/>
        </p:spPr>
        <p:txBody>
          <a:bodyPr/>
          <a:lstStyle>
            <a:lvl1pPr>
              <a:defRPr/>
            </a:lvl1pPr>
          </a:lstStyle>
          <a:p>
            <a:pPr>
              <a:defRPr/>
            </a:pPr>
            <a:r>
              <a:rPr lang="de-DE" altLang="zh-CN"/>
              <a:t>Page </a:t>
            </a:r>
            <a:fld id="{E6AC41E2-6E75-4510-A384-33CD3C7209CD}" type="slidenum">
              <a:rPr lang="de-DE" altLang="zh-CN"/>
              <a:pPr>
                <a:defRPr/>
              </a:pPr>
              <a:t>‹#›</a:t>
            </a:fld>
            <a:endParaRPr lang="en-GB" altLang="zh-CN"/>
          </a:p>
        </p:txBody>
      </p:sp>
      <p:sp>
        <p:nvSpPr>
          <p:cNvPr id="6" name="Rectangle 11"/>
          <p:cNvSpPr>
            <a:spLocks noChangeArrowheads="1"/>
          </p:cNvSpPr>
          <p:nvPr userDrawn="1"/>
        </p:nvSpPr>
        <p:spPr bwMode="auto">
          <a:xfrm>
            <a:off x="304800" y="76200"/>
            <a:ext cx="5410200" cy="914400"/>
          </a:xfrm>
          <a:prstGeom prst="rect">
            <a:avLst/>
          </a:prstGeom>
          <a:noFill/>
          <a:ln>
            <a:noFill/>
          </a:ln>
          <a:effectLst/>
          <a:extLst/>
        </p:spPr>
        <p:txBody>
          <a:bodyPr anchor="ctr"/>
          <a:lstStyle>
            <a:lvl1pPr>
              <a:spcBef>
                <a:spcPct val="0"/>
              </a:spcBef>
              <a:defRPr sz="2800" b="1">
                <a:solidFill>
                  <a:srgbClr val="003399"/>
                </a:solidFill>
                <a:latin typeface="Arial" pitchFamily="34" charset="0"/>
                <a:ea typeface="黑体" pitchFamily="2" charset="-122"/>
              </a:defRPr>
            </a:lvl1pPr>
            <a:lvl2pPr>
              <a:spcBef>
                <a:spcPct val="0"/>
              </a:spcBef>
              <a:defRPr sz="2800" b="1">
                <a:solidFill>
                  <a:srgbClr val="003399"/>
                </a:solidFill>
                <a:latin typeface="Arial" pitchFamily="34" charset="0"/>
                <a:ea typeface="黑体" pitchFamily="2" charset="-122"/>
              </a:defRPr>
            </a:lvl2pPr>
            <a:lvl3pPr>
              <a:spcBef>
                <a:spcPct val="0"/>
              </a:spcBef>
              <a:defRPr sz="2800" b="1">
                <a:solidFill>
                  <a:srgbClr val="003399"/>
                </a:solidFill>
                <a:latin typeface="Arial" pitchFamily="34" charset="0"/>
                <a:ea typeface="黑体" pitchFamily="2" charset="-122"/>
              </a:defRPr>
            </a:lvl3pPr>
            <a:lvl4pPr>
              <a:spcBef>
                <a:spcPct val="0"/>
              </a:spcBef>
              <a:defRPr sz="2800" b="1">
                <a:solidFill>
                  <a:srgbClr val="003399"/>
                </a:solidFill>
                <a:latin typeface="Arial" pitchFamily="34" charset="0"/>
                <a:ea typeface="黑体" pitchFamily="2" charset="-122"/>
              </a:defRPr>
            </a:lvl4pPr>
            <a:lvl5pPr>
              <a:spcBef>
                <a:spcPct val="0"/>
              </a:spcBef>
              <a:defRPr sz="2800" b="1">
                <a:solidFill>
                  <a:srgbClr val="003399"/>
                </a:solidFill>
                <a:latin typeface="Arial" pitchFamily="34" charset="0"/>
                <a:ea typeface="黑体" pitchFamily="2" charset="-122"/>
              </a:defRPr>
            </a:lvl5pPr>
            <a:lvl6pPr marL="457200" eaLnBrk="0" fontAlgn="base" hangingPunct="0">
              <a:spcBef>
                <a:spcPct val="0"/>
              </a:spcBef>
              <a:spcAft>
                <a:spcPct val="0"/>
              </a:spcAft>
              <a:defRPr sz="2800" b="1">
                <a:solidFill>
                  <a:srgbClr val="003399"/>
                </a:solidFill>
                <a:latin typeface="Arial" pitchFamily="34" charset="0"/>
                <a:ea typeface="黑体" pitchFamily="2" charset="-122"/>
              </a:defRPr>
            </a:lvl6pPr>
            <a:lvl7pPr marL="91440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endParaRPr lang="zh-CN" altLang="en-US" smtClean="0"/>
          </a:p>
        </p:txBody>
      </p:sp>
      <p:sp>
        <p:nvSpPr>
          <p:cNvPr id="7" name="Rectangle 9"/>
          <p:cNvSpPr>
            <a:spLocks noGrp="1" noChangeArrowheads="1"/>
          </p:cNvSpPr>
          <p:nvPr>
            <p:ph type="title"/>
          </p:nvPr>
        </p:nvSpPr>
        <p:spPr bwMode="auto">
          <a:xfrm>
            <a:off x="107950" y="0"/>
            <a:ext cx="89281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3200" b="1">
                <a:latin typeface="微软雅黑" panose="020B0503020204020204" pitchFamily="34" charset="-122"/>
                <a:ea typeface="微软雅黑" panose="020B0503020204020204" pitchFamily="34" charset="-122"/>
              </a:defRPr>
            </a:lvl1pPr>
          </a:lstStyle>
          <a:p>
            <a:pPr lvl="0"/>
            <a:r>
              <a:rPr lang="zh-CN" altLang="en-US" dirty="0" smtClean="0"/>
              <a:t>单击此处编辑母版标题样式</a:t>
            </a:r>
          </a:p>
        </p:txBody>
      </p:sp>
      <p:sp>
        <p:nvSpPr>
          <p:cNvPr id="8" name="Line 8"/>
          <p:cNvSpPr>
            <a:spLocks noChangeShapeType="1"/>
          </p:cNvSpPr>
          <p:nvPr userDrawn="1"/>
        </p:nvSpPr>
        <p:spPr bwMode="auto">
          <a:xfrm flipV="1">
            <a:off x="107950" y="908050"/>
            <a:ext cx="8928100" cy="0"/>
          </a:xfrm>
          <a:prstGeom prst="line">
            <a:avLst/>
          </a:prstGeom>
          <a:noFill/>
          <a:ln w="47625" cmpd="thinThick">
            <a:solidFill>
              <a:schemeClr val="tx1"/>
            </a:solidFill>
            <a:round/>
            <a:headEnd type="none" w="sm" len="sm"/>
            <a:tailEnd type="none" w="sm" len="sm"/>
          </a:ln>
        </p:spPr>
        <p:txBody>
          <a:bodyPr wrap="none" anchor="ctr"/>
          <a:lstStyle/>
          <a:p>
            <a:endParaRPr lang="zh-CN" altLang="en-US"/>
          </a:p>
        </p:txBody>
      </p:sp>
      <p:sp>
        <p:nvSpPr>
          <p:cNvPr id="9" name="Rectangle 3"/>
          <p:cNvSpPr>
            <a:spLocks noGrp="1" noChangeArrowheads="1"/>
          </p:cNvSpPr>
          <p:nvPr>
            <p:ph idx="1" hasCustomPrompt="1"/>
          </p:nvPr>
        </p:nvSpPr>
        <p:spPr bwMode="auto">
          <a:xfrm>
            <a:off x="71438" y="981075"/>
            <a:ext cx="8964612" cy="5256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buFont typeface="Wingdings" panose="05000000000000000000" pitchFamily="2" charset="2"/>
              <a:buChar char="n"/>
              <a:defRPr sz="2400" b="1">
                <a:latin typeface="+mj-ea"/>
                <a:ea typeface="+mj-ea"/>
              </a:defRPr>
            </a:lvl1pPr>
            <a:lvl2pPr marL="742950" indent="-285750">
              <a:buFont typeface="Wingdings" panose="05000000000000000000" pitchFamily="2" charset="2"/>
              <a:buChar char="l"/>
              <a:defRPr sz="2400" b="1">
                <a:latin typeface="楷体" panose="02010609060101010101" pitchFamily="49" charset="-122"/>
                <a:ea typeface="楷体" panose="02010609060101010101" pitchFamily="49" charset="-122"/>
              </a:defRPr>
            </a:lvl2pPr>
            <a:lvl3pPr marL="1200150" indent="-285750">
              <a:buFont typeface="Wingdings" panose="05000000000000000000" pitchFamily="2" charset="2"/>
              <a:buChar char="p"/>
              <a:defRPr b="1">
                <a:latin typeface="宋体" panose="02010600030101010101" pitchFamily="2" charset="-122"/>
                <a:ea typeface="宋体" panose="02010600030101010101" pitchFamily="2" charset="-122"/>
              </a:defRPr>
            </a:lvl3pPr>
            <a:lvl4pPr marL="1657350" indent="-285750">
              <a:buSzPct val="70000"/>
              <a:buFontTx/>
              <a:buChar char="○"/>
              <a:defRPr b="1">
                <a:latin typeface="华文仿宋" panose="02010600040101010101" pitchFamily="2" charset="-122"/>
                <a:ea typeface="华文仿宋" panose="02010600040101010101" pitchFamily="2" charset="-122"/>
              </a:defRPr>
            </a:lvl4pPr>
            <a:lvl5pPr marL="2114550" indent="-285750">
              <a:buFont typeface="Arial" panose="020B0604020202020204" pitchFamily="34" charset="0"/>
              <a:buChar char="•"/>
              <a:defRPr sz="1600" b="1">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81953756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Shape 4"/>
          <p:cNvSpPr>
            <a:spLocks noGrp="1"/>
          </p:cNvSpPr>
          <p:nvPr>
            <p:ph type="sldNum" sz="quarter" idx="10"/>
          </p:nvPr>
        </p:nvSpPr>
        <p:spPr/>
        <p:txBody>
          <a:bodyPr/>
          <a:lstStyle>
            <a:lvl1pPr>
              <a:defRPr/>
            </a:lvl1pPr>
          </a:lstStyle>
          <a:p>
            <a:pPr>
              <a:defRPr/>
            </a:pPr>
            <a:fld id="{168D15C4-848C-4C7B-8FE0-545EE82EC57A}" type="slidenum">
              <a:rPr lang="zh-CN" altLang="zh-CN"/>
              <a:pPr>
                <a:defRPr/>
              </a:pPr>
              <a:t>‹#›</a:t>
            </a:fld>
            <a:endParaRPr lang="zh-CN" altLang="zh-CN"/>
          </a:p>
        </p:txBody>
      </p:sp>
    </p:spTree>
    <p:extLst>
      <p:ext uri="{BB962C8B-B14F-4D97-AF65-F5344CB8AC3E}">
        <p14:creationId xmlns:p14="http://schemas.microsoft.com/office/powerpoint/2010/main" val="432953694"/>
      </p:ext>
    </p:extLst>
  </p:cSld>
  <p:clrMapOvr>
    <a:masterClrMapping/>
  </p:clrMapOvr>
  <p:transition spd="med"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AACC5C93-C28E-464B-BC92-5670BB9FBB57}" type="datetime1">
              <a:rPr lang="zh-CN" altLang="en-US"/>
              <a:pPr>
                <a:defRPr/>
              </a:pPr>
              <a:t>2017/12/12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5A6C402-C107-4861-86F4-B9E6E3C1C83B}" type="slidenum">
              <a:rPr lang="en-US" altLang="zh-CN"/>
              <a:pPr>
                <a:defRPr/>
              </a:pPr>
              <a:t>‹#›</a:t>
            </a:fld>
            <a:endParaRPr lang="en-US" altLang="zh-CN"/>
          </a:p>
        </p:txBody>
      </p:sp>
    </p:spTree>
    <p:extLst>
      <p:ext uri="{BB962C8B-B14F-4D97-AF65-F5344CB8AC3E}">
        <p14:creationId xmlns:p14="http://schemas.microsoft.com/office/powerpoint/2010/main" val="212005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DF3FA8C2-C1F0-4C96-9421-72E9328FE4E4}" type="datetime1">
              <a:rPr lang="zh-CN" altLang="en-US"/>
              <a:pPr>
                <a:defRPr/>
              </a:pPr>
              <a:t>2017/12/12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331B344-B347-40FD-85D3-01B682670293}" type="slidenum">
              <a:rPr lang="en-US" altLang="zh-CN"/>
              <a:pPr>
                <a:defRPr/>
              </a:pPr>
              <a:t>‹#›</a:t>
            </a:fld>
            <a:endParaRPr lang="en-US" altLang="zh-CN"/>
          </a:p>
        </p:txBody>
      </p:sp>
    </p:spTree>
    <p:extLst>
      <p:ext uri="{BB962C8B-B14F-4D97-AF65-F5344CB8AC3E}">
        <p14:creationId xmlns:p14="http://schemas.microsoft.com/office/powerpoint/2010/main" val="79674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1438" y="981075"/>
            <a:ext cx="4405312" cy="549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981075"/>
            <a:ext cx="4406900" cy="549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AD5C569C-9E95-44F4-BF50-8639BEB4DBD5}" type="datetime1">
              <a:rPr lang="zh-CN" altLang="en-US"/>
              <a:pPr>
                <a:defRPr/>
              </a:pPr>
              <a:t>2017/12/12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36071C5-CBDF-4F60-837C-77BF869C8C9F}" type="slidenum">
              <a:rPr lang="en-US" altLang="zh-CN"/>
              <a:pPr>
                <a:defRPr/>
              </a:pPr>
              <a:t>‹#›</a:t>
            </a:fld>
            <a:endParaRPr lang="en-US" altLang="zh-CN"/>
          </a:p>
        </p:txBody>
      </p:sp>
    </p:spTree>
    <p:extLst>
      <p:ext uri="{BB962C8B-B14F-4D97-AF65-F5344CB8AC3E}">
        <p14:creationId xmlns:p14="http://schemas.microsoft.com/office/powerpoint/2010/main" val="321092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fld id="{AB32A2F5-0C40-469B-9706-1B581132EB5C}" type="datetime1">
              <a:rPr lang="zh-CN" altLang="en-US"/>
              <a:pPr>
                <a:defRPr/>
              </a:pPr>
              <a:t>2017/12/12</a:t>
            </a:fld>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7CE337ED-0E2B-4D1D-995B-D525D928D199}" type="slidenum">
              <a:rPr lang="en-US" altLang="zh-CN"/>
              <a:pPr>
                <a:defRPr/>
              </a:pPr>
              <a:t>‹#›</a:t>
            </a:fld>
            <a:endParaRPr lang="en-US" altLang="zh-CN"/>
          </a:p>
        </p:txBody>
      </p:sp>
    </p:spTree>
    <p:extLst>
      <p:ext uri="{BB962C8B-B14F-4D97-AF65-F5344CB8AC3E}">
        <p14:creationId xmlns:p14="http://schemas.microsoft.com/office/powerpoint/2010/main" val="340867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fld id="{39C86298-B584-4362-92F3-1D21E5AF257C}" type="datetime1">
              <a:rPr lang="zh-CN" altLang="en-US"/>
              <a:pPr>
                <a:defRPr/>
              </a:pPr>
              <a:t>2017/12/12</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D93E19F-C499-40CC-80C8-122B9AEC2554}" type="slidenum">
              <a:rPr lang="en-US" altLang="zh-CN"/>
              <a:pPr>
                <a:defRPr/>
              </a:pPr>
              <a:t>‹#›</a:t>
            </a:fld>
            <a:endParaRPr lang="en-US" altLang="zh-CN"/>
          </a:p>
        </p:txBody>
      </p:sp>
    </p:spTree>
    <p:extLst>
      <p:ext uri="{BB962C8B-B14F-4D97-AF65-F5344CB8AC3E}">
        <p14:creationId xmlns:p14="http://schemas.microsoft.com/office/powerpoint/2010/main" val="294822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B1C6D8-21AD-4764-A46D-0526DFDA8A5A}" type="datetime1">
              <a:rPr lang="zh-CN" altLang="en-US"/>
              <a:pPr>
                <a:defRPr/>
              </a:pPr>
              <a:t>2017/12/12</a:t>
            </a:fld>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EE55F8A8-007C-446B-BD6F-F0967385C3A1}" type="slidenum">
              <a:rPr lang="en-US" altLang="zh-CN"/>
              <a:pPr>
                <a:defRPr/>
              </a:pPr>
              <a:t>‹#›</a:t>
            </a:fld>
            <a:endParaRPr lang="en-US" altLang="zh-CN"/>
          </a:p>
        </p:txBody>
      </p:sp>
    </p:spTree>
    <p:extLst>
      <p:ext uri="{BB962C8B-B14F-4D97-AF65-F5344CB8AC3E}">
        <p14:creationId xmlns:p14="http://schemas.microsoft.com/office/powerpoint/2010/main" val="7388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BE03163B-3DD3-4AAE-9CE1-3D09196AFE4A}" type="datetime1">
              <a:rPr lang="zh-CN" altLang="en-US"/>
              <a:pPr>
                <a:defRPr/>
              </a:pPr>
              <a:t>2017/12/12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349CF63-633F-42A8-A830-E6105B24D8EE}" type="slidenum">
              <a:rPr lang="en-US" altLang="zh-CN"/>
              <a:pPr>
                <a:defRPr/>
              </a:pPr>
              <a:t>‹#›</a:t>
            </a:fld>
            <a:endParaRPr lang="en-US" altLang="zh-CN"/>
          </a:p>
        </p:txBody>
      </p:sp>
    </p:spTree>
    <p:extLst>
      <p:ext uri="{BB962C8B-B14F-4D97-AF65-F5344CB8AC3E}">
        <p14:creationId xmlns:p14="http://schemas.microsoft.com/office/powerpoint/2010/main" val="80583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3B158D7B-DF10-4874-A47C-1F685C3A80B2}" type="datetime1">
              <a:rPr lang="zh-CN" altLang="en-US"/>
              <a:pPr>
                <a:defRPr/>
              </a:pPr>
              <a:t>2017/12/12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EBA649C-5306-4C39-9E57-CCE83807F821}" type="slidenum">
              <a:rPr lang="en-US" altLang="zh-CN"/>
              <a:pPr>
                <a:defRPr/>
              </a:pPr>
              <a:t>‹#›</a:t>
            </a:fld>
            <a:endParaRPr lang="en-US" altLang="zh-CN"/>
          </a:p>
        </p:txBody>
      </p:sp>
    </p:spTree>
    <p:extLst>
      <p:ext uri="{BB962C8B-B14F-4D97-AF65-F5344CB8AC3E}">
        <p14:creationId xmlns:p14="http://schemas.microsoft.com/office/powerpoint/2010/main" val="343311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438" y="981075"/>
            <a:ext cx="8964612"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1028" name="Rectangle 4"/>
          <p:cNvSpPr>
            <a:spLocks noGrp="1" noChangeArrowheads="1"/>
          </p:cNvSpPr>
          <p:nvPr>
            <p:ph type="dt" sz="half" idx="2"/>
          </p:nvPr>
        </p:nvSpPr>
        <p:spPr bwMode="auto">
          <a:xfrm>
            <a:off x="179388" y="6537325"/>
            <a:ext cx="2286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pitchFamily="34" charset="0"/>
              </a:defRPr>
            </a:lvl1pPr>
          </a:lstStyle>
          <a:p>
            <a:pPr>
              <a:defRPr/>
            </a:pPr>
            <a:fld id="{FFDA5548-266B-4022-A1D8-4223644F8232}" type="datetime1">
              <a:rPr lang="zh-CN" altLang="en-US"/>
              <a:pPr>
                <a:defRPr/>
              </a:pPr>
              <a:t>2017/12/12</a:t>
            </a:fld>
            <a:endParaRPr lang="en-US" altLang="zh-CN"/>
          </a:p>
        </p:txBody>
      </p:sp>
      <p:sp>
        <p:nvSpPr>
          <p:cNvPr id="1029" name="Rectangle 5"/>
          <p:cNvSpPr>
            <a:spLocks noGrp="1" noChangeArrowheads="1"/>
          </p:cNvSpPr>
          <p:nvPr>
            <p:ph type="ftr" sz="quarter" idx="3"/>
          </p:nvPr>
        </p:nvSpPr>
        <p:spPr bwMode="auto">
          <a:xfrm>
            <a:off x="2555875" y="6553200"/>
            <a:ext cx="49688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pitchFamily="34"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7451725" y="6537325"/>
            <a:ext cx="1387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lvl1pPr>
          </a:lstStyle>
          <a:p>
            <a:pPr>
              <a:defRPr/>
            </a:pPr>
            <a:fld id="{0BD30902-EE88-4D14-A098-BA2240759A67}" type="slidenum">
              <a:rPr lang="en-US" altLang="zh-CN"/>
              <a:pPr>
                <a:defRPr/>
              </a:pPr>
              <a:t>‹#›</a:t>
            </a:fld>
            <a:endParaRPr lang="en-US" altLang="zh-CN"/>
          </a:p>
        </p:txBody>
      </p:sp>
      <p:sp>
        <p:nvSpPr>
          <p:cNvPr id="1032" name="Rectangle 11"/>
          <p:cNvSpPr>
            <a:spLocks noChangeArrowheads="1"/>
          </p:cNvSpPr>
          <p:nvPr/>
        </p:nvSpPr>
        <p:spPr bwMode="auto">
          <a:xfrm>
            <a:off x="304800" y="76200"/>
            <a:ext cx="541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2800" b="1">
                <a:solidFill>
                  <a:srgbClr val="003399"/>
                </a:solidFill>
                <a:latin typeface="Arial" pitchFamily="34" charset="0"/>
                <a:ea typeface="黑体" pitchFamily="2" charset="-122"/>
              </a:defRPr>
            </a:lvl1pPr>
            <a:lvl2pPr>
              <a:spcBef>
                <a:spcPct val="0"/>
              </a:spcBef>
              <a:defRPr sz="2800" b="1">
                <a:solidFill>
                  <a:srgbClr val="003399"/>
                </a:solidFill>
                <a:latin typeface="Arial" pitchFamily="34" charset="0"/>
                <a:ea typeface="黑体" pitchFamily="2" charset="-122"/>
              </a:defRPr>
            </a:lvl2pPr>
            <a:lvl3pPr>
              <a:spcBef>
                <a:spcPct val="0"/>
              </a:spcBef>
              <a:defRPr sz="2800" b="1">
                <a:solidFill>
                  <a:srgbClr val="003399"/>
                </a:solidFill>
                <a:latin typeface="Arial" pitchFamily="34" charset="0"/>
                <a:ea typeface="黑体" pitchFamily="2" charset="-122"/>
              </a:defRPr>
            </a:lvl3pPr>
            <a:lvl4pPr>
              <a:spcBef>
                <a:spcPct val="0"/>
              </a:spcBef>
              <a:defRPr sz="2800" b="1">
                <a:solidFill>
                  <a:srgbClr val="003399"/>
                </a:solidFill>
                <a:latin typeface="Arial" pitchFamily="34" charset="0"/>
                <a:ea typeface="黑体" pitchFamily="2" charset="-122"/>
              </a:defRPr>
            </a:lvl4pPr>
            <a:lvl5pPr>
              <a:spcBef>
                <a:spcPct val="0"/>
              </a:spcBef>
              <a:defRPr sz="2800" b="1">
                <a:solidFill>
                  <a:srgbClr val="003399"/>
                </a:solidFill>
                <a:latin typeface="Arial" pitchFamily="34" charset="0"/>
                <a:ea typeface="黑体" pitchFamily="2" charset="-122"/>
              </a:defRPr>
            </a:lvl5pPr>
            <a:lvl6pPr marL="457200" eaLnBrk="0" fontAlgn="base" hangingPunct="0">
              <a:spcBef>
                <a:spcPct val="0"/>
              </a:spcBef>
              <a:spcAft>
                <a:spcPct val="0"/>
              </a:spcAft>
              <a:defRPr sz="2800" b="1">
                <a:solidFill>
                  <a:srgbClr val="003399"/>
                </a:solidFill>
                <a:latin typeface="Arial" pitchFamily="34" charset="0"/>
                <a:ea typeface="黑体" pitchFamily="2" charset="-122"/>
              </a:defRPr>
            </a:lvl6pPr>
            <a:lvl7pPr marL="91440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endParaRPr lang="zh-CN" altLang="en-US" smtClean="0"/>
          </a:p>
        </p:txBody>
      </p:sp>
      <p:sp>
        <p:nvSpPr>
          <p:cNvPr id="1031" name="Rectangle 9"/>
          <p:cNvSpPr>
            <a:spLocks noGrp="1" noChangeArrowheads="1"/>
          </p:cNvSpPr>
          <p:nvPr>
            <p:ph type="title"/>
          </p:nvPr>
        </p:nvSpPr>
        <p:spPr bwMode="auto">
          <a:xfrm>
            <a:off x="107950" y="0"/>
            <a:ext cx="89281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 name="Line 8"/>
          <p:cNvSpPr>
            <a:spLocks noChangeShapeType="1"/>
          </p:cNvSpPr>
          <p:nvPr/>
        </p:nvSpPr>
        <p:spPr bwMode="auto">
          <a:xfrm flipV="1">
            <a:off x="107950" y="908050"/>
            <a:ext cx="8928100" cy="0"/>
          </a:xfrm>
          <a:prstGeom prst="line">
            <a:avLst/>
          </a:prstGeom>
          <a:noFill/>
          <a:ln w="47625" cmpd="thinThick">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 id="2147483689" r:id="rId14"/>
  </p:sldLayoutIdLst>
  <p:hf hdr="0" ftr="0"/>
  <p:txStyles>
    <p:title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4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0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1.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asc-events.org/ASC1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gabrielconsultinggroup.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日期占位符 1"/>
          <p:cNvSpPr>
            <a:spLocks noGrp="1"/>
          </p:cNvSpPr>
          <p:nvPr>
            <p:ph type="dt" sz="quarter" idx="10"/>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0EE35554-E2D7-4F56-851B-819AC8ECCBC3}"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4099" name="灯片编号占位符 3"/>
          <p:cNvSpPr>
            <a:spLocks noGrp="1"/>
          </p:cNvSpPr>
          <p:nvPr>
            <p:ph type="sldNum" sz="quarter" idx="12"/>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2F7270D5-B911-4A41-B074-00180D1FC8CC}" type="slidenum">
              <a:rPr lang="en-US" altLang="zh-CN" sz="1400" b="0" smtClean="0">
                <a:ea typeface="宋体" panose="02010600030101010101" pitchFamily="2" charset="-122"/>
              </a:rPr>
              <a:pPr>
                <a:spcBef>
                  <a:spcPct val="0"/>
                </a:spcBef>
                <a:buFontTx/>
                <a:buNone/>
              </a:pPr>
              <a:t>1</a:t>
            </a:fld>
            <a:endParaRPr lang="en-US" altLang="zh-CN" sz="1400" b="0" smtClean="0">
              <a:ea typeface="宋体" panose="02010600030101010101" pitchFamily="2" charset="-122"/>
            </a:endParaRPr>
          </a:p>
        </p:txBody>
      </p:sp>
      <p:pic>
        <p:nvPicPr>
          <p:cNvPr id="4100" name="Picture 10"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1"/>
          <p:cNvSpPr>
            <a:spLocks noGrp="1" noChangeArrowheads="1"/>
          </p:cNvSpPr>
          <p:nvPr>
            <p:ph type="ctrTitle" idx="4294967295"/>
          </p:nvPr>
        </p:nvSpPr>
        <p:spPr>
          <a:xfrm>
            <a:off x="457200" y="1628775"/>
            <a:ext cx="8291513" cy="3384550"/>
          </a:xfrm>
          <a:effectLst>
            <a:outerShdw blurRad="50800" dist="38100" dir="5400000" algn="t" rotWithShape="0">
              <a:prstClr val="black">
                <a:alpha val="40000"/>
              </a:prstClr>
            </a:outerShdw>
          </a:effectLst>
          <a:scene3d>
            <a:camera prst="orthographicFront"/>
            <a:lightRig rig="threePt" dir="t"/>
          </a:scene3d>
          <a:sp3d>
            <a:bevelT/>
          </a:sp3d>
        </p:spPr>
        <p:txBody>
          <a:bodyPr/>
          <a:lstStyle/>
          <a:p>
            <a:pPr algn="ctr" eaLnBrk="1" hangingPunct="1">
              <a:defRPr/>
            </a:pPr>
            <a:r>
              <a:rPr lang="en-US" altLang="zh-CN" dirty="0">
                <a:solidFill>
                  <a:srgbClr val="FFC000"/>
                </a:solidFill>
                <a:latin typeface="微软雅黑" panose="020B0503020204020204" pitchFamily="34" charset="-122"/>
                <a:ea typeface="微软雅黑" panose="020B0503020204020204" pitchFamily="34" charset="-122"/>
              </a:rPr>
              <a:t>2017</a:t>
            </a:r>
            <a:r>
              <a:rPr lang="en-US" altLang="zh-CN" sz="3200" dirty="0">
                <a:solidFill>
                  <a:srgbClr val="FFC000"/>
                </a:solidFill>
                <a:latin typeface="微软雅黑" panose="020B0503020204020204" pitchFamily="34" charset="-122"/>
                <a:ea typeface="微软雅黑" panose="020B0503020204020204" pitchFamily="34" charset="-122"/>
              </a:rPr>
              <a:t/>
            </a:r>
            <a:br>
              <a:rPr lang="en-US" altLang="zh-CN" sz="3200" dirty="0">
                <a:solidFill>
                  <a:srgbClr val="FFC000"/>
                </a:solidFill>
                <a:latin typeface="微软雅黑" panose="020B0503020204020204" pitchFamily="34" charset="-122"/>
                <a:ea typeface="微软雅黑" panose="020B0503020204020204" pitchFamily="34" charset="-122"/>
              </a:rPr>
            </a:br>
            <a:r>
              <a:rPr lang="zh-CN" altLang="en-US" sz="4800" dirty="0" smtClean="0">
                <a:solidFill>
                  <a:srgbClr val="FFC000"/>
                </a:solidFill>
                <a:latin typeface="微软雅黑" panose="020B0503020204020204" pitchFamily="34" charset="-122"/>
                <a:ea typeface="微软雅黑" panose="020B0503020204020204" pitchFamily="34" charset="-122"/>
              </a:rPr>
              <a:t>中国科大超算鸿雁队</a:t>
            </a:r>
            <a:r>
              <a:rPr lang="en-US" altLang="zh-CN" sz="4800" dirty="0" smtClean="0">
                <a:solidFill>
                  <a:srgbClr val="FFC000"/>
                </a:solidFill>
                <a:latin typeface="微软雅黑" panose="020B0503020204020204" pitchFamily="34" charset="-122"/>
                <a:ea typeface="微软雅黑" panose="020B0503020204020204" pitchFamily="34" charset="-122"/>
              </a:rPr>
              <a:t/>
            </a:r>
            <a:br>
              <a:rPr lang="en-US" altLang="zh-CN" sz="4800" dirty="0" smtClean="0">
                <a:solidFill>
                  <a:srgbClr val="FFC000"/>
                </a:solidFill>
                <a:latin typeface="微软雅黑" panose="020B0503020204020204" pitchFamily="34" charset="-122"/>
                <a:ea typeface="微软雅黑" panose="020B0503020204020204" pitchFamily="34" charset="-122"/>
              </a:rPr>
            </a:br>
            <a:r>
              <a:rPr lang="zh-CN" altLang="en-US" sz="3200" dirty="0" smtClean="0">
                <a:solidFill>
                  <a:srgbClr val="FFC000"/>
                </a:solidFill>
                <a:latin typeface="微软雅黑" panose="020B0503020204020204" pitchFamily="34" charset="-122"/>
                <a:ea typeface="微软雅黑" panose="020B0503020204020204" pitchFamily="34" charset="-122"/>
              </a:rPr>
              <a:t>招</a:t>
            </a:r>
            <a:r>
              <a:rPr lang="zh-CN" altLang="en-US" sz="3200" dirty="0">
                <a:solidFill>
                  <a:srgbClr val="FFC000"/>
                </a:solidFill>
                <a:latin typeface="微软雅黑" panose="020B0503020204020204" pitchFamily="34" charset="-122"/>
                <a:ea typeface="微软雅黑" panose="020B0503020204020204" pitchFamily="34" charset="-122"/>
              </a:rPr>
              <a:t>新</a:t>
            </a:r>
            <a:r>
              <a:rPr lang="zh-CN" altLang="en-US" sz="3200" dirty="0" smtClean="0">
                <a:solidFill>
                  <a:srgbClr val="FFC000"/>
                </a:solidFill>
                <a:latin typeface="微软雅黑" panose="020B0503020204020204" pitchFamily="34" charset="-122"/>
                <a:ea typeface="微软雅黑" panose="020B0503020204020204" pitchFamily="34" charset="-122"/>
              </a:rPr>
              <a:t>宣传</a:t>
            </a:r>
            <a:r>
              <a:rPr lang="en-US" altLang="zh-CN" sz="3200" dirty="0" smtClean="0">
                <a:solidFill>
                  <a:srgbClr val="FFC000"/>
                </a:solidFill>
                <a:latin typeface="微软雅黑" panose="020B0503020204020204" pitchFamily="34" charset="-122"/>
                <a:ea typeface="微软雅黑" panose="020B0503020204020204" pitchFamily="34" charset="-122"/>
              </a:rPr>
              <a:t/>
            </a:r>
            <a:br>
              <a:rPr lang="en-US" altLang="zh-CN" sz="3200" dirty="0" smtClean="0">
                <a:solidFill>
                  <a:srgbClr val="FFC000"/>
                </a:solidFill>
                <a:latin typeface="微软雅黑" panose="020B0503020204020204" pitchFamily="34" charset="-122"/>
                <a:ea typeface="微软雅黑" panose="020B0503020204020204" pitchFamily="34" charset="-122"/>
              </a:rPr>
            </a:br>
            <a:r>
              <a:rPr lang="en-US" altLang="zh-CN" sz="1200" dirty="0" smtClean="0">
                <a:solidFill>
                  <a:schemeClr val="bg1"/>
                </a:solidFill>
                <a:latin typeface="黑体" panose="02010609060101010101" pitchFamily="49" charset="-122"/>
              </a:rPr>
              <a:t/>
            </a:r>
            <a:br>
              <a:rPr lang="en-US" altLang="zh-CN" sz="1200" dirty="0" smtClean="0">
                <a:solidFill>
                  <a:schemeClr val="bg1"/>
                </a:solidFill>
                <a:latin typeface="黑体" panose="02010609060101010101" pitchFamily="49" charset="-122"/>
              </a:rPr>
            </a:br>
            <a:r>
              <a:rPr lang="zh-CN" altLang="en-US" dirty="0" smtClean="0">
                <a:solidFill>
                  <a:schemeClr val="bg1"/>
                </a:solidFill>
                <a:latin typeface="隶书" panose="02010509060101010101" pitchFamily="49" charset="-122"/>
                <a:ea typeface="隶书" panose="02010509060101010101" pitchFamily="49" charset="-122"/>
              </a:rPr>
              <a:t>安虹</a:t>
            </a:r>
            <a:r>
              <a:rPr lang="en-US" altLang="zh-CN" sz="2400" dirty="0" smtClean="0">
                <a:solidFill>
                  <a:schemeClr val="bg1"/>
                </a:solidFill>
                <a:latin typeface="黑体" panose="02010609060101010101" pitchFamily="49" charset="-122"/>
              </a:rPr>
              <a:t/>
            </a:r>
            <a:br>
              <a:rPr lang="en-US" altLang="zh-CN" sz="2400" dirty="0" smtClean="0">
                <a:solidFill>
                  <a:schemeClr val="bg1"/>
                </a:solidFill>
                <a:latin typeface="黑体" panose="02010609060101010101" pitchFamily="49" charset="-122"/>
              </a:rPr>
            </a:br>
            <a:r>
              <a:rPr lang="en-US" altLang="zh-CN" sz="2000" dirty="0" smtClean="0">
                <a:solidFill>
                  <a:schemeClr val="bg1"/>
                </a:solidFill>
                <a:latin typeface="Tahoma" panose="020B0604030504040204" pitchFamily="34" charset="0"/>
                <a:cs typeface="Tahoma" panose="020B0604030504040204" pitchFamily="34" charset="0"/>
              </a:rPr>
              <a:t>han@ustc.edu.cn</a:t>
            </a:r>
            <a:r>
              <a:rPr lang="en-US" altLang="zh-CN" sz="2000" dirty="0" smtClean="0">
                <a:latin typeface="黑体" panose="02010609060101010101" pitchFamily="49" charset="-122"/>
              </a:rPr>
              <a:t/>
            </a:r>
            <a:br>
              <a:rPr lang="en-US" altLang="zh-CN" sz="2000" dirty="0" smtClean="0">
                <a:latin typeface="黑体" panose="02010609060101010101" pitchFamily="49" charset="-122"/>
              </a:rPr>
            </a:br>
            <a:r>
              <a:rPr lang="en-US" altLang="zh-CN" sz="2000" dirty="0" smtClean="0">
                <a:solidFill>
                  <a:schemeClr val="bg1"/>
                </a:solidFill>
                <a:latin typeface="+mn-lt"/>
                <a:ea typeface="华文行楷" panose="02010800040101010101" pitchFamily="2" charset="-122"/>
              </a:rPr>
              <a:t>2017.12.10</a:t>
            </a:r>
          </a:p>
        </p:txBody>
      </p:sp>
      <p:sp>
        <p:nvSpPr>
          <p:cNvPr id="4102" name="Rectangle 12"/>
          <p:cNvSpPr>
            <a:spLocks noGrp="1" noChangeArrowheads="1"/>
          </p:cNvSpPr>
          <p:nvPr>
            <p:ph type="subTitle" idx="4294967295"/>
          </p:nvPr>
        </p:nvSpPr>
        <p:spPr>
          <a:xfrm>
            <a:off x="1087438" y="5949950"/>
            <a:ext cx="6967537" cy="527050"/>
          </a:xfrm>
        </p:spPr>
        <p:txBody>
          <a:bodyPr/>
          <a:lstStyle/>
          <a:p>
            <a:pPr marL="0" indent="0" algn="ctr" eaLnBrk="1" hangingPunct="1">
              <a:buFont typeface="Wingdings" panose="05000000000000000000" pitchFamily="2" charset="2"/>
              <a:buNone/>
            </a:pPr>
            <a:r>
              <a:rPr lang="zh-CN" altLang="en-US" smtClean="0">
                <a:solidFill>
                  <a:srgbClr val="003399"/>
                </a:solidFill>
                <a:latin typeface="幼圆" panose="02010509060101010101" pitchFamily="49" charset="-122"/>
                <a:ea typeface="幼圆" panose="02010509060101010101" pitchFamily="49" charset="-122"/>
              </a:rPr>
              <a:t>计算机科学与技术学院</a:t>
            </a:r>
            <a:endParaRPr lang="en-US" altLang="zh-CN" smtClean="0">
              <a:solidFill>
                <a:srgbClr val="003399"/>
              </a:solidFill>
              <a:latin typeface="幼圆" panose="02010509060101010101" pitchFamily="49" charset="-122"/>
              <a:ea typeface="幼圆" panose="02010509060101010101" pitchFamily="49" charset="-122"/>
            </a:endParaRPr>
          </a:p>
        </p:txBody>
      </p:sp>
      <p:sp>
        <p:nvSpPr>
          <p:cNvPr id="7" name="Rectangle 11"/>
          <p:cNvSpPr txBox="1">
            <a:spLocks noChangeArrowheads="1"/>
          </p:cNvSpPr>
          <p:nvPr/>
        </p:nvSpPr>
        <p:spPr bwMode="auto">
          <a:xfrm>
            <a:off x="3635897" y="358515"/>
            <a:ext cx="5508104" cy="80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lgn="r" eaLnBrk="1" hangingPunct="1">
              <a:defRPr/>
            </a:pPr>
            <a:endParaRPr lang="en-US" altLang="zh-CN" kern="0" dirty="0" smtClean="0">
              <a:latin typeface="微软雅黑" panose="020B0503020204020204" pitchFamily="34" charset="-122"/>
              <a:ea typeface="微软雅黑" panose="020B0503020204020204" pitchFamily="34" charset="-122"/>
            </a:endParaRPr>
          </a:p>
        </p:txBody>
      </p:sp>
      <p:sp>
        <p:nvSpPr>
          <p:cNvPr id="3" name="图片 1"/>
          <p:cNvSpPr>
            <a:spLocks noChangeAspect="1" noChangeArrowheads="1"/>
          </p:cNvSpPr>
          <p:nvPr/>
        </p:nvSpPr>
        <p:spPr bwMode="auto">
          <a:xfrm>
            <a:off x="152400" y="152400"/>
            <a:ext cx="1625600" cy="2295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033005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dirty="0" smtClean="0"/>
              <a:t>Page </a:t>
            </a:r>
            <a:fld id="{E6AC41E2-6E75-4510-A384-33CD3C7209CD}" type="slidenum">
              <a:rPr lang="de-DE" altLang="zh-CN" smtClean="0"/>
              <a:pPr>
                <a:defRPr/>
              </a:pPr>
              <a:t>10</a:t>
            </a:fld>
            <a:endParaRPr lang="en-GB" altLang="zh-CN" dirty="0"/>
          </a:p>
        </p:txBody>
      </p:sp>
      <p:sp>
        <p:nvSpPr>
          <p:cNvPr id="24" name="矩形 23"/>
          <p:cNvSpPr/>
          <p:nvPr/>
        </p:nvSpPr>
        <p:spPr>
          <a:xfrm>
            <a:off x="0" y="404813"/>
            <a:ext cx="1357313" cy="603250"/>
          </a:xfrm>
          <a:prstGeom prst="rect">
            <a:avLst/>
          </a:prstGeom>
          <a:solidFill>
            <a:schemeClr val="accent1">
              <a:lumMod val="50000"/>
            </a:schemeClr>
          </a:solidFill>
          <a:effectLst>
            <a:outerShdw blurRad="50800" dist="38100" dir="5400000" algn="t" rotWithShape="0">
              <a:prstClr val="black">
                <a:alpha val="40000"/>
              </a:prstClr>
            </a:outerShdw>
          </a:effectLst>
        </p:spPr>
        <p:txBody>
          <a:bodyPr wrap="none" lIns="105006" tIns="52503" rIns="105006" bIns="52503" anchor="ctr"/>
          <a:lstStyle/>
          <a:p>
            <a:pPr algn="ctr" defTabSz="914340" eaLnBrk="1" fontAlgn="auto" hangingPunct="1">
              <a:lnSpc>
                <a:spcPct val="120000"/>
              </a:lnSpc>
              <a:spcBef>
                <a:spcPts val="0"/>
              </a:spcBef>
              <a:spcAft>
                <a:spcPts val="0"/>
              </a:spcAft>
              <a:defRPr/>
            </a:pPr>
            <a:r>
              <a:rPr lang="zh-CN" altLang="en-US"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提纲</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27" name="直接连接符 26"/>
          <p:cNvCxnSpPr/>
          <p:nvPr/>
        </p:nvCxnSpPr>
        <p:spPr>
          <a:xfrm>
            <a:off x="2016422" y="3227378"/>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17"/>
          <p:cNvSpPr txBox="1">
            <a:spLocks noChangeArrowheads="1"/>
          </p:cNvSpPr>
          <p:nvPr/>
        </p:nvSpPr>
        <p:spPr bwMode="auto">
          <a:xfrm>
            <a:off x="2051347" y="2506135"/>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2</a:t>
            </a:r>
          </a:p>
        </p:txBody>
      </p:sp>
      <p:sp>
        <p:nvSpPr>
          <p:cNvPr id="29" name="矩形 17"/>
          <p:cNvSpPr>
            <a:spLocks noChangeArrowheads="1"/>
          </p:cNvSpPr>
          <p:nvPr/>
        </p:nvSpPr>
        <p:spPr bwMode="auto">
          <a:xfrm>
            <a:off x="2843857" y="2398757"/>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透视大学生超算竞赛</a:t>
            </a:r>
            <a:endParaRPr lang="zh-CN" altLang="en-US" sz="3200" b="1" dirty="0">
              <a:solidFill>
                <a:schemeClr val="bg1">
                  <a:lumMod val="50000"/>
                </a:schemeClr>
              </a:solidFill>
              <a:latin typeface="微软雅黑" panose="020B0503020204020204" pitchFamily="34" charset="-122"/>
            </a:endParaRPr>
          </a:p>
        </p:txBody>
      </p:sp>
      <p:sp>
        <p:nvSpPr>
          <p:cNvPr id="30" name="TextBox 7"/>
          <p:cNvSpPr txBox="1">
            <a:spLocks noChangeArrowheads="1"/>
          </p:cNvSpPr>
          <p:nvPr/>
        </p:nvSpPr>
        <p:spPr bwMode="auto">
          <a:xfrm>
            <a:off x="2843857" y="1533289"/>
            <a:ext cx="4464447"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盐湖城不眠夜</a:t>
            </a:r>
            <a:endParaRPr lang="zh-CN" altLang="en-US" sz="3200" b="1" dirty="0">
              <a:solidFill>
                <a:schemeClr val="accent1">
                  <a:lumMod val="50000"/>
                </a:schemeClr>
              </a:solidFill>
              <a:latin typeface="微软雅黑" panose="020B0503020204020204" pitchFamily="34" charset="-122"/>
            </a:endParaRPr>
          </a:p>
        </p:txBody>
      </p:sp>
      <p:sp>
        <p:nvSpPr>
          <p:cNvPr id="31" name="矩形 14"/>
          <p:cNvSpPr>
            <a:spLocks noChangeArrowheads="1"/>
          </p:cNvSpPr>
          <p:nvPr/>
        </p:nvSpPr>
        <p:spPr bwMode="auto">
          <a:xfrm>
            <a:off x="2843857" y="3211618"/>
            <a:ext cx="4608463"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None/>
            </a:pPr>
            <a:r>
              <a:rPr lang="zh-CN" altLang="en-US" sz="3200" b="1" dirty="0" smtClean="0">
                <a:solidFill>
                  <a:schemeClr val="bg1">
                    <a:lumMod val="50000"/>
                  </a:schemeClr>
                </a:solidFill>
                <a:latin typeface="微软雅黑" panose="020B0503020204020204" pitchFamily="34" charset="-122"/>
              </a:rPr>
              <a:t>教育意义</a:t>
            </a:r>
            <a:endParaRPr lang="zh-CN" altLang="en-US" sz="3200" b="1" dirty="0">
              <a:solidFill>
                <a:schemeClr val="bg1">
                  <a:lumMod val="50000"/>
                </a:schemeClr>
              </a:solidFill>
              <a:latin typeface="微软雅黑" panose="020B0503020204020204" pitchFamily="34" charset="-122"/>
            </a:endParaRPr>
          </a:p>
        </p:txBody>
      </p:sp>
      <p:sp>
        <p:nvSpPr>
          <p:cNvPr id="33" name="矩形 14"/>
          <p:cNvSpPr>
            <a:spLocks noChangeArrowheads="1"/>
          </p:cNvSpPr>
          <p:nvPr/>
        </p:nvSpPr>
        <p:spPr bwMode="auto">
          <a:xfrm>
            <a:off x="2828633" y="3999296"/>
            <a:ext cx="4623688"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招新计划</a:t>
            </a:r>
            <a:endParaRPr lang="en-US" altLang="zh-CN" sz="3200" b="1" dirty="0">
              <a:solidFill>
                <a:schemeClr val="bg1">
                  <a:lumMod val="50000"/>
                </a:schemeClr>
              </a:solidFill>
              <a:latin typeface="微软雅黑" panose="020B0503020204020204" pitchFamily="34" charset="-122"/>
            </a:endParaRPr>
          </a:p>
        </p:txBody>
      </p:sp>
      <p:cxnSp>
        <p:nvCxnSpPr>
          <p:cNvPr id="35" name="直接连接符 34"/>
          <p:cNvCxnSpPr/>
          <p:nvPr/>
        </p:nvCxnSpPr>
        <p:spPr>
          <a:xfrm>
            <a:off x="2016422" y="4048269"/>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2051347" y="3327832"/>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3</a:t>
            </a:r>
            <a:endParaRPr lang="en-US" altLang="zh-CN" sz="3600" b="1" dirty="0">
              <a:solidFill>
                <a:schemeClr val="bg1"/>
              </a:solidFill>
              <a:latin typeface="微软雅黑" pitchFamily="34" charset="-122"/>
              <a:ea typeface="微软雅黑" pitchFamily="34" charset="-122"/>
            </a:endParaRPr>
          </a:p>
        </p:txBody>
      </p:sp>
      <p:cxnSp>
        <p:nvCxnSpPr>
          <p:cNvPr id="37" name="直接连接符 36"/>
          <p:cNvCxnSpPr/>
          <p:nvPr/>
        </p:nvCxnSpPr>
        <p:spPr>
          <a:xfrm>
            <a:off x="2016422" y="4869160"/>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 Box 17"/>
          <p:cNvSpPr txBox="1">
            <a:spLocks noChangeArrowheads="1"/>
          </p:cNvSpPr>
          <p:nvPr/>
        </p:nvSpPr>
        <p:spPr bwMode="auto">
          <a:xfrm>
            <a:off x="2051347" y="4149529"/>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4</a:t>
            </a:r>
            <a:endParaRPr lang="en-US" altLang="zh-CN" sz="3600" b="1" dirty="0">
              <a:solidFill>
                <a:schemeClr val="bg1"/>
              </a:solidFill>
              <a:latin typeface="微软雅黑" pitchFamily="34" charset="-122"/>
              <a:ea typeface="微软雅黑" pitchFamily="34" charset="-122"/>
            </a:endParaRPr>
          </a:p>
        </p:txBody>
      </p:sp>
      <p:sp>
        <p:nvSpPr>
          <p:cNvPr id="44" name="Text Box 17"/>
          <p:cNvSpPr txBox="1">
            <a:spLocks noChangeArrowheads="1"/>
          </p:cNvSpPr>
          <p:nvPr/>
        </p:nvSpPr>
        <p:spPr bwMode="auto">
          <a:xfrm>
            <a:off x="2080171" y="1710087"/>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1</a:t>
            </a:r>
          </a:p>
        </p:txBody>
      </p:sp>
      <p:cxnSp>
        <p:nvCxnSpPr>
          <p:cNvPr id="46" name="直接连接符 45"/>
          <p:cNvCxnSpPr/>
          <p:nvPr/>
        </p:nvCxnSpPr>
        <p:spPr>
          <a:xfrm>
            <a:off x="2037556" y="2406487"/>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0305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smtClean="0"/>
              <a:t>Page </a:t>
            </a:r>
            <a:fld id="{E6AC41E2-6E75-4510-A384-33CD3C7209CD}" type="slidenum">
              <a:rPr lang="de-DE" altLang="zh-CN" smtClean="0"/>
              <a:pPr>
                <a:defRPr/>
              </a:pPr>
              <a:t>11</a:t>
            </a:fld>
            <a:endParaRPr lang="en-GB" altLang="zh-CN"/>
          </a:p>
        </p:txBody>
      </p:sp>
      <p:sp>
        <p:nvSpPr>
          <p:cNvPr id="3" name="标题 2"/>
          <p:cNvSpPr>
            <a:spLocks noGrp="1"/>
          </p:cNvSpPr>
          <p:nvPr>
            <p:ph type="title"/>
          </p:nvPr>
        </p:nvSpPr>
        <p:spPr/>
        <p:txBody>
          <a:bodyPr/>
          <a:lstStyle/>
          <a:p>
            <a:r>
              <a:rPr lang="en-US" altLang="zh-CN" sz="2400" dirty="0"/>
              <a:t>Radio Free HPC Reviews the SC16 Student Cluster Competition Configurations &amp; </a:t>
            </a:r>
            <a:r>
              <a:rPr lang="en-US" altLang="zh-CN" sz="2400" dirty="0" smtClean="0"/>
              <a:t>Results</a:t>
            </a:r>
            <a:endParaRPr lang="zh-CN" altLang="en-US" sz="2400" dirty="0"/>
          </a:p>
        </p:txBody>
      </p:sp>
      <p:sp>
        <p:nvSpPr>
          <p:cNvPr id="4" name="内容占位符 3"/>
          <p:cNvSpPr>
            <a:spLocks noGrp="1"/>
          </p:cNvSpPr>
          <p:nvPr>
            <p:ph idx="1"/>
          </p:nvPr>
        </p:nvSpPr>
        <p:spPr>
          <a:xfrm>
            <a:off x="107950" y="973693"/>
            <a:ext cx="8928100" cy="4608512"/>
          </a:xfrm>
        </p:spPr>
        <p:txBody>
          <a:bodyPr/>
          <a:lstStyle/>
          <a:p>
            <a:r>
              <a:rPr lang="en-US" altLang="zh-CN" b="0" dirty="0">
                <a:latin typeface="+mn-lt"/>
              </a:rPr>
              <a:t>https://insidehpc.com/2016/10/radio-free-hpc-previews-the-sc16-student-cluster-competition/</a:t>
            </a:r>
          </a:p>
          <a:p>
            <a:endParaRPr lang="zh-CN" altLang="en-US" dirty="0"/>
          </a:p>
        </p:txBody>
      </p:sp>
      <p:pic>
        <p:nvPicPr>
          <p:cNvPr id="6" name="图片 5"/>
          <p:cNvPicPr>
            <a:picLocks noChangeAspect="1"/>
          </p:cNvPicPr>
          <p:nvPr/>
        </p:nvPicPr>
        <p:blipFill>
          <a:blip r:embed="rId2"/>
          <a:stretch>
            <a:fillRect/>
          </a:stretch>
        </p:blipFill>
        <p:spPr>
          <a:xfrm>
            <a:off x="755576" y="1791733"/>
            <a:ext cx="7866000" cy="4711250"/>
          </a:xfrm>
          <a:prstGeom prst="rect">
            <a:avLst/>
          </a:prstGeom>
        </p:spPr>
      </p:pic>
    </p:spTree>
    <p:extLst>
      <p:ext uri="{BB962C8B-B14F-4D97-AF65-F5344CB8AC3E}">
        <p14:creationId xmlns:p14="http://schemas.microsoft.com/office/powerpoint/2010/main" val="9938494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smtClean="0"/>
              <a:t>Page </a:t>
            </a:r>
            <a:fld id="{E6AC41E2-6E75-4510-A384-33CD3C7209CD}" type="slidenum">
              <a:rPr lang="de-DE" altLang="zh-CN" smtClean="0"/>
              <a:pPr>
                <a:defRPr/>
              </a:pPr>
              <a:t>12</a:t>
            </a:fld>
            <a:endParaRPr lang="en-GB" altLang="zh-CN"/>
          </a:p>
        </p:txBody>
      </p:sp>
      <p:sp>
        <p:nvSpPr>
          <p:cNvPr id="3" name="标题 2"/>
          <p:cNvSpPr>
            <a:spLocks noGrp="1"/>
          </p:cNvSpPr>
          <p:nvPr>
            <p:ph type="title"/>
          </p:nvPr>
        </p:nvSpPr>
        <p:spPr/>
        <p:txBody>
          <a:bodyPr/>
          <a:lstStyle/>
          <a:p>
            <a:r>
              <a:rPr lang="en-US" altLang="zh-CN" sz="2400" dirty="0"/>
              <a:t>Radio Free HPC Reviews the SC16 Student Cluster Competition Configurations &amp; </a:t>
            </a:r>
            <a:r>
              <a:rPr lang="en-US" altLang="zh-CN" sz="2400" dirty="0" smtClean="0"/>
              <a:t>Results</a:t>
            </a:r>
            <a:endParaRPr lang="zh-CN" altLang="en-US" sz="2400" dirty="0"/>
          </a:p>
        </p:txBody>
      </p:sp>
      <p:sp>
        <p:nvSpPr>
          <p:cNvPr id="4" name="内容占位符 3"/>
          <p:cNvSpPr>
            <a:spLocks noGrp="1"/>
          </p:cNvSpPr>
          <p:nvPr>
            <p:ph idx="1"/>
          </p:nvPr>
        </p:nvSpPr>
        <p:spPr>
          <a:xfrm>
            <a:off x="107950" y="973693"/>
            <a:ext cx="8928100" cy="4608512"/>
          </a:xfrm>
        </p:spPr>
        <p:txBody>
          <a:bodyPr/>
          <a:lstStyle/>
          <a:p>
            <a:r>
              <a:rPr lang="en-US" altLang="zh-CN" b="0" dirty="0" smtClean="0">
                <a:latin typeface="+mn-lt"/>
              </a:rPr>
              <a:t>For </a:t>
            </a:r>
            <a:r>
              <a:rPr lang="en-US" altLang="zh-CN" b="0" dirty="0">
                <a:latin typeface="+mn-lt"/>
              </a:rPr>
              <a:t>the first-time ever, the team that won top honors also won the award for achieving highest performance for the </a:t>
            </a:r>
            <a:r>
              <a:rPr lang="en-US" altLang="zh-CN" b="0" dirty="0" err="1">
                <a:latin typeface="+mn-lt"/>
              </a:rPr>
              <a:t>Linpack</a:t>
            </a:r>
            <a:r>
              <a:rPr lang="en-US" altLang="zh-CN" b="0" dirty="0">
                <a:latin typeface="+mn-lt"/>
              </a:rPr>
              <a:t> benchmark application. The team “</a:t>
            </a:r>
            <a:r>
              <a:rPr lang="en-US" altLang="zh-CN" b="0" dirty="0" err="1">
                <a:latin typeface="+mn-lt"/>
              </a:rPr>
              <a:t>SwanGeese</a:t>
            </a:r>
            <a:r>
              <a:rPr lang="en-US" altLang="zh-CN" b="0" dirty="0">
                <a:latin typeface="+mn-lt"/>
              </a:rPr>
              <a:t>” is from the University of Science and Technology of China. In traditional Chinese culture, the rare Swan Goose stands for teamwork, perseverance and bravery. This is the university’s third appearance in the competition.</a:t>
            </a:r>
            <a:endParaRPr lang="en-US" altLang="zh-CN" dirty="0" smtClean="0">
              <a:latin typeface="+mn-lt"/>
            </a:endParaRPr>
          </a:p>
          <a:p>
            <a:endParaRPr lang="en-US" altLang="zh-CN" dirty="0"/>
          </a:p>
          <a:p>
            <a:endParaRPr lang="zh-CN" altLang="en-US" dirty="0"/>
          </a:p>
        </p:txBody>
      </p:sp>
    </p:spTree>
    <p:extLst>
      <p:ext uri="{BB962C8B-B14F-4D97-AF65-F5344CB8AC3E}">
        <p14:creationId xmlns:p14="http://schemas.microsoft.com/office/powerpoint/2010/main" val="91485370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99"/>
            <a:ext cx="9164471" cy="6874799"/>
          </a:xfrm>
          <a:prstGeom prst="rect">
            <a:avLst/>
          </a:prstGeom>
        </p:spPr>
      </p:pic>
    </p:spTree>
    <p:extLst>
      <p:ext uri="{BB962C8B-B14F-4D97-AF65-F5344CB8AC3E}">
        <p14:creationId xmlns:p14="http://schemas.microsoft.com/office/powerpoint/2010/main" val="573744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168D15C4-848C-4C7B-8FE0-545EE82EC57A}" type="slidenum">
              <a:rPr lang="zh-CN" altLang="zh-CN" smtClean="0"/>
              <a:pPr>
                <a:defRPr/>
              </a:pPr>
              <a:t>14</a:t>
            </a:fld>
            <a:endParaRPr lang="zh-CN" altLang="zh-CN"/>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951" r="17806" b="13250"/>
          <a:stretch/>
        </p:blipFill>
        <p:spPr>
          <a:xfrm>
            <a:off x="0" y="94320"/>
            <a:ext cx="9159363" cy="666936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077" cy="6858000"/>
          </a:xfrm>
          <a:prstGeom prst="rect">
            <a:avLst/>
          </a:prstGeom>
        </p:spPr>
      </p:pic>
    </p:spTree>
    <p:extLst>
      <p:ext uri="{BB962C8B-B14F-4D97-AF65-F5344CB8AC3E}">
        <p14:creationId xmlns:p14="http://schemas.microsoft.com/office/powerpoint/2010/main" val="1551437739"/>
      </p:ext>
    </p:extLst>
  </p:cSld>
  <p:clrMapOvr>
    <a:masterClrMapping/>
  </p:clrMapOvr>
  <p:transition spd="med"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图表 46"/>
          <p:cNvGraphicFramePr/>
          <p:nvPr>
            <p:extLst/>
          </p:nvPr>
        </p:nvGraphicFramePr>
        <p:xfrm>
          <a:off x="2195736" y="3429000"/>
          <a:ext cx="4680275" cy="3339834"/>
        </p:xfrm>
        <a:graphic>
          <a:graphicData uri="http://schemas.openxmlformats.org/drawingml/2006/chart">
            <c:chart xmlns:c="http://schemas.openxmlformats.org/drawingml/2006/chart" xmlns:r="http://schemas.openxmlformats.org/officeDocument/2006/relationships" r:id="rId2"/>
          </a:graphicData>
        </a:graphic>
      </p:graphicFrame>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886" t="13109" b="6149"/>
          <a:stretch/>
        </p:blipFill>
        <p:spPr>
          <a:xfrm>
            <a:off x="4662074" y="1009931"/>
            <a:ext cx="4000084" cy="2494337"/>
          </a:xfrm>
          <a:prstGeom prst="rect">
            <a:avLst/>
          </a:prstGeom>
          <a:ln>
            <a:noFill/>
          </a:ln>
          <a:effectLst>
            <a:outerShdw blurRad="190500" algn="tl" rotWithShape="0">
              <a:srgbClr val="000000">
                <a:alpha val="70000"/>
              </a:srgbClr>
            </a:outerShdw>
          </a:effectLst>
        </p:spPr>
      </p:pic>
      <p:sp>
        <p:nvSpPr>
          <p:cNvPr id="49" name="标题 1"/>
          <p:cNvSpPr txBox="1">
            <a:spLocks/>
          </p:cNvSpPr>
          <p:nvPr/>
        </p:nvSpPr>
        <p:spPr>
          <a:xfrm>
            <a:off x="107950" y="0"/>
            <a:ext cx="8928100" cy="836613"/>
          </a:xfrm>
          <a:prstGeom prst="rect">
            <a:avLst/>
          </a:prstGeom>
        </p:spPr>
        <p:txBody>
          <a:bodyP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r>
              <a:rPr lang="en-US" altLang="zh-CN" kern="0" dirty="0" smtClean="0"/>
              <a:t>SC16 Student Cluster Competition:</a:t>
            </a:r>
          </a:p>
          <a:p>
            <a:pPr>
              <a:defRPr/>
            </a:pPr>
            <a:r>
              <a:rPr lang="en-US" altLang="zh-CN" kern="0" dirty="0" smtClean="0"/>
              <a:t>Highest </a:t>
            </a:r>
            <a:r>
              <a:rPr lang="en-US" altLang="zh-CN" kern="0" dirty="0" err="1" smtClean="0"/>
              <a:t>Linpack</a:t>
            </a:r>
            <a:r>
              <a:rPr lang="en-US" altLang="zh-CN" kern="0" dirty="0" smtClean="0"/>
              <a:t> Winner</a:t>
            </a:r>
            <a:endParaRPr lang="zh-CN" altLang="en-US" kern="0" dirty="0" smtClean="0"/>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368" b="16876"/>
          <a:stretch/>
        </p:blipFill>
        <p:spPr>
          <a:xfrm>
            <a:off x="361867" y="1009932"/>
            <a:ext cx="4222964" cy="2494337"/>
          </a:xfrm>
          <a:prstGeom prst="rect">
            <a:avLst/>
          </a:prstGeom>
        </p:spPr>
      </p:pic>
    </p:spTree>
    <p:extLst>
      <p:ext uri="{BB962C8B-B14F-4D97-AF65-F5344CB8AC3E}">
        <p14:creationId xmlns:p14="http://schemas.microsoft.com/office/powerpoint/2010/main" val="4277577055"/>
      </p:ext>
    </p:extLst>
  </p:cSld>
  <p:clrMapOvr>
    <a:masterClrMapping/>
  </p:clrMapOvr>
  <p:transition spd="med" advTm="943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SC16  Student Cluster Competition</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16</a:t>
            </a:fld>
            <a:endParaRPr lang="en-US" altLang="zh-CN"/>
          </a:p>
        </p:txBody>
      </p:sp>
      <p:pic>
        <p:nvPicPr>
          <p:cNvPr id="7170" name="Picture 2" descr="http://www.studentclustercompetition.us/2016/Photos/2016.WinningTe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23" y="1340768"/>
            <a:ext cx="8790087"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688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SC6 Student Cluster Competition </a:t>
            </a:r>
            <a:r>
              <a:rPr lang="en-US" altLang="zh-CN" dirty="0" smtClean="0"/>
              <a:t>USTC Team</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17</a:t>
            </a:fld>
            <a:endParaRPr lang="en-US" altLang="zh-CN"/>
          </a:p>
        </p:txBody>
      </p:sp>
      <p:pic>
        <p:nvPicPr>
          <p:cNvPr id="5122" name="Picture 2" descr="Team SwanGe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20" y="1196752"/>
            <a:ext cx="857238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89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SC6 Student Cluster Competition USTC Team</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18</a:t>
            </a:fld>
            <a:endParaRPr lang="en-US" altLang="zh-CN"/>
          </a:p>
        </p:txBody>
      </p:sp>
      <p:pic>
        <p:nvPicPr>
          <p:cNvPr id="6146" name="Picture 2" descr="Team SwanGee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98" y="1168549"/>
            <a:ext cx="4104580" cy="51307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eam SwanGee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750" y="1168548"/>
            <a:ext cx="4137450" cy="51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49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SC6 Student </a:t>
            </a:r>
            <a:r>
              <a:rPr lang="en-US" altLang="zh-CN" dirty="0"/>
              <a:t>Cluster </a:t>
            </a:r>
            <a:r>
              <a:rPr lang="en-US" altLang="zh-CN" dirty="0" smtClean="0"/>
              <a:t>Competition Teams</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19</a:t>
            </a:fld>
            <a:endParaRPr lang="en-US" altLang="zh-CN"/>
          </a:p>
        </p:txBody>
      </p:sp>
      <p:pic>
        <p:nvPicPr>
          <p:cNvPr id="1026" name="Picture 2" descr="2016 Cluster Compet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677" y="1194486"/>
            <a:ext cx="7462645" cy="498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00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defRPr/>
            </a:pPr>
            <a:endParaRPr lang="en-US" altLang="zh-CN" dirty="0" smtClean="0"/>
          </a:p>
          <a:p>
            <a:pPr>
              <a:defRPr/>
            </a:pPr>
            <a:endParaRPr lang="en-US" altLang="zh-CN" dirty="0"/>
          </a:p>
          <a:p>
            <a:pPr>
              <a:defRPr/>
            </a:pPr>
            <a:endParaRPr lang="en-US" altLang="zh-CN" dirty="0" smtClean="0"/>
          </a:p>
          <a:p>
            <a:pPr>
              <a:defRPr/>
            </a:pPr>
            <a:endParaRPr lang="en-US" altLang="zh-CN" dirty="0"/>
          </a:p>
          <a:p>
            <a:pPr marL="0" indent="0" algn="ctr">
              <a:buFont typeface="Wingdings" panose="05000000000000000000" pitchFamily="2" charset="2"/>
              <a:buNone/>
              <a:defRPr/>
            </a:pPr>
            <a:r>
              <a:rPr lang="zh-CN" altLang="en-US" sz="4000" dirty="0" smtClean="0">
                <a:solidFill>
                  <a:srgbClr val="003399"/>
                </a:solidFill>
              </a:rPr>
              <a:t>中国科大超算</a:t>
            </a:r>
            <a:r>
              <a:rPr lang="zh-CN" altLang="en-US" sz="4000" dirty="0" smtClean="0">
                <a:solidFill>
                  <a:schemeClr val="accent1"/>
                </a:solidFill>
              </a:rPr>
              <a:t>“鸿雁”</a:t>
            </a:r>
            <a:r>
              <a:rPr lang="zh-CN" altLang="en-US" sz="4000" dirty="0" smtClean="0">
                <a:solidFill>
                  <a:srgbClr val="003399"/>
                </a:solidFill>
              </a:rPr>
              <a:t>队</a:t>
            </a:r>
            <a:endParaRPr lang="en-US" altLang="zh-CN" sz="4000" dirty="0" smtClean="0">
              <a:solidFill>
                <a:srgbClr val="003399"/>
              </a:solidFill>
            </a:endParaRPr>
          </a:p>
        </p:txBody>
      </p:sp>
      <p:sp>
        <p:nvSpPr>
          <p:cNvPr id="4100" name="日期占位符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FB05F425-BE89-47E1-9F9D-6CD35C211817}"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4101"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5A813B1-59C7-4620-9612-E65ADE8D3847}" type="slidenum">
              <a:rPr lang="en-US" altLang="zh-CN" sz="1400" b="0">
                <a:ea typeface="宋体" panose="02010600030101010101" pitchFamily="2" charset="-122"/>
              </a:rPr>
              <a:pPr>
                <a:spcBef>
                  <a:spcPct val="0"/>
                </a:spcBef>
                <a:buFontTx/>
                <a:buNone/>
              </a:pPr>
              <a:t>2</a:t>
            </a:fld>
            <a:endParaRPr lang="en-US" altLang="zh-CN" sz="1400" b="0">
              <a:ea typeface="宋体" panose="02010600030101010101" pitchFamily="2" charset="-122"/>
            </a:endParaRPr>
          </a:p>
        </p:txBody>
      </p:sp>
    </p:spTree>
    <p:extLst>
      <p:ext uri="{BB962C8B-B14F-4D97-AF65-F5344CB8AC3E}">
        <p14:creationId xmlns:p14="http://schemas.microsoft.com/office/powerpoint/2010/main" val="2085039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SC6 Student Cluster Competition Teams</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20</a:t>
            </a:fld>
            <a:endParaRPr lang="en-US" altLang="zh-CN"/>
          </a:p>
        </p:txBody>
      </p:sp>
      <p:pic>
        <p:nvPicPr>
          <p:cNvPr id="6" name="Picture 4" descr="2016 Cluster Compet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572" y="1124744"/>
            <a:ext cx="7704856" cy="514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SC16  Student </a:t>
            </a:r>
            <a:r>
              <a:rPr lang="en-US" altLang="zh-CN" dirty="0"/>
              <a:t>Cluster Competition</a:t>
            </a:r>
            <a:endParaRPr lang="zh-CN" altLang="en-US" dirty="0"/>
          </a:p>
        </p:txBody>
      </p:sp>
      <p:sp>
        <p:nvSpPr>
          <p:cNvPr id="3" name="内容占位符 2"/>
          <p:cNvSpPr>
            <a:spLocks noGrp="1"/>
          </p:cNvSpPr>
          <p:nvPr>
            <p:ph idx="1"/>
          </p:nvPr>
        </p:nvSpPr>
        <p:spPr/>
        <p:txBody>
          <a:bodyPr/>
          <a:lstStyle/>
          <a:p>
            <a:r>
              <a:rPr lang="en-US" altLang="zh-CN" dirty="0"/>
              <a:t>http://www.studentclustercompetition.us/2016/Photos/index.html</a:t>
            </a:r>
          </a:p>
          <a:p>
            <a:r>
              <a:rPr lang="en-US" altLang="zh-CN" dirty="0" smtClean="0"/>
              <a:t>http</a:t>
            </a:r>
            <a:r>
              <a:rPr lang="en-US" altLang="zh-CN" dirty="0"/>
              <a:t>://sc16.supercomputing.org/studentssc/student-cluster-competition/index.html</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21</a:t>
            </a:fld>
            <a:endParaRPr lang="en-US" altLang="zh-CN"/>
          </a:p>
        </p:txBody>
      </p:sp>
      <p:pic>
        <p:nvPicPr>
          <p:cNvPr id="6" name="图片 5"/>
          <p:cNvPicPr>
            <a:picLocks noChangeAspect="1"/>
          </p:cNvPicPr>
          <p:nvPr/>
        </p:nvPicPr>
        <p:blipFill rotWithShape="1">
          <a:blip r:embed="rId2"/>
          <a:srcRect t="10803"/>
          <a:stretch/>
        </p:blipFill>
        <p:spPr>
          <a:xfrm>
            <a:off x="1475656" y="2636912"/>
            <a:ext cx="6352804" cy="3984550"/>
          </a:xfrm>
          <a:prstGeom prst="rect">
            <a:avLst/>
          </a:prstGeom>
        </p:spPr>
      </p:pic>
    </p:spTree>
    <p:extLst>
      <p:ext uri="{BB962C8B-B14F-4D97-AF65-F5344CB8AC3E}">
        <p14:creationId xmlns:p14="http://schemas.microsoft.com/office/powerpoint/2010/main" val="3296882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日期占位符 1"/>
          <p:cNvSpPr>
            <a:spLocks noGrp="1"/>
          </p:cNvSpPr>
          <p:nvPr>
            <p:ph type="dt" sz="quarter" idx="10"/>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DDB8E9D0-802E-4316-AD64-FBA5C0F78AE5}"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29699" name="灯片编号占位符 2"/>
          <p:cNvSpPr>
            <a:spLocks noGrp="1"/>
          </p:cNvSpPr>
          <p:nvPr>
            <p:ph type="sldNum" sz="quarter" idx="12"/>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E04ACC90-0072-4B28-8F52-8067CA9457F6}" type="slidenum">
              <a:rPr lang="en-US" altLang="zh-CN" sz="1400" b="0" smtClean="0">
                <a:ea typeface="宋体" panose="02010600030101010101" pitchFamily="2" charset="-122"/>
              </a:rPr>
              <a:pPr>
                <a:spcBef>
                  <a:spcPct val="0"/>
                </a:spcBef>
                <a:buFontTx/>
                <a:buNone/>
              </a:pPr>
              <a:t>22</a:t>
            </a:fld>
            <a:endParaRPr lang="en-US" altLang="zh-CN" sz="1400" b="0" smtClean="0">
              <a:ea typeface="宋体" panose="02010600030101010101" pitchFamily="2" charset="-122"/>
            </a:endParaRPr>
          </a:p>
        </p:txBody>
      </p:sp>
      <p:sp>
        <p:nvSpPr>
          <p:cNvPr id="7" name="标题 1"/>
          <p:cNvSpPr txBox="1">
            <a:spLocks/>
          </p:cNvSpPr>
          <p:nvPr/>
        </p:nvSpPr>
        <p:spPr>
          <a:xfrm>
            <a:off x="107950" y="0"/>
            <a:ext cx="8928100" cy="836613"/>
          </a:xfrm>
          <a:prstGeom prst="rect">
            <a:avLst/>
          </a:prstGeom>
        </p:spPr>
        <p:txBody>
          <a:bodyP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r>
              <a:rPr lang="en-US" altLang="zh-CN" dirty="0"/>
              <a:t>Sleepless in Salt Lake: Tesla P100 Powers Winning Team in Student Cluster Competition</a:t>
            </a:r>
            <a:endParaRPr lang="zh-CN" altLang="en-US" kern="0" dirty="0" smtClean="0"/>
          </a:p>
        </p:txBody>
      </p:sp>
      <p:pic>
        <p:nvPicPr>
          <p:cNvPr id="1026" name="Picture 2" descr="https://timgsa.baidu.com/timg?image&amp;quality=80&amp;size=b10000_10000&amp;sec=1480561380654&amp;di=d8bf1e95a78abccba841ef2825dac47f&amp;imgtype=0&amp;src=http%3A%2F%2Ff.hiphotos.baidu.com%2Fzhidao%2Fwh%253D450%252C600%2Fsign%3Da3a71399a8af2eddd4a441edb8202ddf%2F908fa0ec08fa513df3390141396d55fbb3fbd9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5" y="2141869"/>
            <a:ext cx="3987690" cy="29952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4464210" y="2132856"/>
            <a:ext cx="4428270" cy="3008635"/>
            <a:chOff x="4355975" y="1700808"/>
            <a:chExt cx="4428270" cy="3008635"/>
          </a:xfrm>
        </p:grpSpPr>
        <p:sp>
          <p:nvSpPr>
            <p:cNvPr id="3" name="矩形 2"/>
            <p:cNvSpPr/>
            <p:nvPr/>
          </p:nvSpPr>
          <p:spPr bwMode="auto">
            <a:xfrm>
              <a:off x="4355975" y="1712716"/>
              <a:ext cx="4356000" cy="2996727"/>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29701" name="图片 4"/>
            <p:cNvPicPr>
              <a:picLocks noChangeAspect="1"/>
            </p:cNvPicPr>
            <p:nvPr/>
          </p:nvPicPr>
          <p:blipFill rotWithShape="1">
            <a:blip r:embed="rId3">
              <a:extLst>
                <a:ext uri="{28A0092B-C50C-407E-A947-70E740481C1C}">
                  <a14:useLocalDpi xmlns:a14="http://schemas.microsoft.com/office/drawing/2010/main" val="0"/>
                </a:ext>
              </a:extLst>
            </a:blip>
            <a:srcRect l="6148" t="8935" r="7278" b="24325"/>
            <a:stretch/>
          </p:blipFill>
          <p:spPr bwMode="auto">
            <a:xfrm>
              <a:off x="4373975" y="1988840"/>
              <a:ext cx="4320000" cy="27138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4355976" y="1700808"/>
              <a:ext cx="4428269" cy="124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lnSpc>
                  <a:spcPts val="3000"/>
                </a:lnSpc>
                <a:spcBef>
                  <a:spcPts val="0"/>
                </a:spcBef>
              </a:pPr>
              <a:r>
                <a:rPr lang="en-US" altLang="zh-CN" sz="1400" b="1" kern="500" dirty="0" smtClean="0">
                  <a:solidFill>
                    <a:schemeClr val="bg1"/>
                  </a:solidFill>
                  <a:latin typeface="Century Gothic" panose="020B0502020202020204" pitchFamily="34" charset="0"/>
                </a:rPr>
                <a:t>USTC          SWANGEESE</a:t>
              </a:r>
            </a:p>
            <a:p>
              <a:pPr algn="ctr">
                <a:lnSpc>
                  <a:spcPts val="3000"/>
                </a:lnSpc>
                <a:spcBef>
                  <a:spcPts val="0"/>
                </a:spcBef>
              </a:pPr>
              <a:r>
                <a:rPr lang="en-US" altLang="zh-CN" sz="2800" u="sng" kern="500" dirty="0" smtClean="0">
                  <a:solidFill>
                    <a:schemeClr val="bg1"/>
                  </a:solidFill>
                  <a:latin typeface="Elephant" panose="02020904090505020303" pitchFamily="18" charset="0"/>
                </a:rPr>
                <a:t>SLEEPLESS</a:t>
              </a:r>
              <a:r>
                <a:rPr lang="en-US" altLang="zh-CN" sz="3600" kern="500" dirty="0" smtClean="0">
                  <a:solidFill>
                    <a:schemeClr val="bg1"/>
                  </a:solidFill>
                  <a:latin typeface="Elephant" panose="02020904090505020303" pitchFamily="18" charset="0"/>
                </a:rPr>
                <a:t> </a:t>
              </a:r>
            </a:p>
            <a:p>
              <a:pPr algn="ctr">
                <a:lnSpc>
                  <a:spcPts val="2000"/>
                </a:lnSpc>
                <a:spcBef>
                  <a:spcPct val="20000"/>
                </a:spcBef>
              </a:pPr>
              <a:r>
                <a:rPr lang="en-US" altLang="zh-CN" sz="1600" kern="500" dirty="0" smtClean="0">
                  <a:solidFill>
                    <a:schemeClr val="bg1"/>
                  </a:solidFill>
                  <a:latin typeface="Bernard MT Condensed" panose="02050806060905020404" pitchFamily="18" charset="0"/>
                </a:rPr>
                <a:t>I N         S A L T   L A K E</a:t>
              </a:r>
              <a:endParaRPr kumimoji="0" lang="zh-CN" altLang="en-US" sz="1600" b="0" i="0" u="none" strike="noStrike" kern="500" cap="none" normalizeH="0" dirty="0" smtClean="0">
                <a:ln>
                  <a:noFill/>
                </a:ln>
                <a:solidFill>
                  <a:schemeClr val="bg1"/>
                </a:solidFill>
                <a:effectLst/>
                <a:latin typeface="Bernard MT Condensed" panose="02050806060905020404" pitchFamily="18" charset="0"/>
              </a:endParaRPr>
            </a:p>
          </p:txBody>
        </p:sp>
      </p:grpSp>
      <p:grpSp>
        <p:nvGrpSpPr>
          <p:cNvPr id="9" name="组合 8"/>
          <p:cNvGrpSpPr/>
          <p:nvPr/>
        </p:nvGrpSpPr>
        <p:grpSpPr>
          <a:xfrm>
            <a:off x="107504" y="972669"/>
            <a:ext cx="8856662" cy="5564656"/>
            <a:chOff x="107504" y="972669"/>
            <a:chExt cx="8856662" cy="5564656"/>
          </a:xfrm>
        </p:grpSpPr>
        <p:sp>
          <p:nvSpPr>
            <p:cNvPr id="8" name="矩形 7"/>
            <p:cNvSpPr/>
            <p:nvPr/>
          </p:nvSpPr>
          <p:spPr bwMode="auto">
            <a:xfrm>
              <a:off x="107504" y="972669"/>
              <a:ext cx="8856662" cy="556465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16"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2703" y="1033159"/>
              <a:ext cx="6606265" cy="542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2702" y="985754"/>
            <a:ext cx="6741673" cy="553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26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日期占位符 1"/>
          <p:cNvSpPr>
            <a:spLocks noGrp="1"/>
          </p:cNvSpPr>
          <p:nvPr>
            <p:ph type="dt" sz="quarter" idx="10"/>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CB734E56-CA08-448C-AD58-F482EA9C0EE1}"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30723" name="灯片编号占位符 2"/>
          <p:cNvSpPr>
            <a:spLocks noGrp="1"/>
          </p:cNvSpPr>
          <p:nvPr>
            <p:ph type="sldNum" sz="quarter" idx="12"/>
          </p:nvPr>
        </p:nvSpPr>
        <p:spPr>
          <a:noFill/>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DFE42F08-97DE-4A9E-BE84-2EFA207756BC}" type="slidenum">
              <a:rPr lang="en-US" altLang="zh-CN" sz="1400" b="0" smtClean="0">
                <a:ea typeface="宋体" panose="02010600030101010101" pitchFamily="2" charset="-122"/>
              </a:rPr>
              <a:pPr>
                <a:spcBef>
                  <a:spcPct val="0"/>
                </a:spcBef>
                <a:buFontTx/>
                <a:buNone/>
              </a:pPr>
              <a:t>23</a:t>
            </a:fld>
            <a:endParaRPr lang="en-US" altLang="zh-CN" sz="1400" b="0" smtClean="0">
              <a:ea typeface="宋体" panose="02010600030101010101" pitchFamily="2" charset="-122"/>
            </a:endParaRPr>
          </a:p>
        </p:txBody>
      </p:sp>
      <p:pic>
        <p:nvPicPr>
          <p:cNvPr id="3072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3" y="1125538"/>
            <a:ext cx="327342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3876675"/>
            <a:ext cx="324008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矩形 7"/>
          <p:cNvSpPr>
            <a:spLocks noChangeArrowheads="1"/>
          </p:cNvSpPr>
          <p:nvPr/>
        </p:nvSpPr>
        <p:spPr bwMode="auto">
          <a:xfrm>
            <a:off x="3622675" y="1125538"/>
            <a:ext cx="5262563" cy="541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None/>
            </a:pPr>
            <a:r>
              <a:rPr lang="en-US" altLang="zh-CN" sz="1800" dirty="0">
                <a:solidFill>
                  <a:schemeClr val="accent1"/>
                </a:solidFill>
                <a:ea typeface="宋体" panose="02010600030101010101" pitchFamily="2" charset="-122"/>
              </a:rPr>
              <a:t>USTC’s six-member team relied on a system powered by 18 NVIDIA GPUs.</a:t>
            </a:r>
          </a:p>
          <a:p>
            <a:pPr>
              <a:buFontTx/>
              <a:buNone/>
            </a:pPr>
            <a:endParaRPr lang="en-US" altLang="zh-CN" sz="1800" b="0" dirty="0">
              <a:ea typeface="宋体" panose="02010600030101010101" pitchFamily="2" charset="-122"/>
            </a:endParaRPr>
          </a:p>
          <a:p>
            <a:pPr>
              <a:buNone/>
            </a:pPr>
            <a:r>
              <a:rPr lang="en-US" altLang="zh-CN" sz="1800" b="0" dirty="0">
                <a:ea typeface="宋体" panose="02010600030101010101" pitchFamily="2" charset="-122"/>
              </a:rPr>
              <a:t>The team was one of 14 finalists from around the globe — nine powered by NVIDIA Tesla GPUs — to make the cut to compete in the finals.</a:t>
            </a:r>
          </a:p>
          <a:p>
            <a:pPr>
              <a:buFontTx/>
              <a:buChar char="•"/>
            </a:pPr>
            <a:endParaRPr lang="en-US" altLang="zh-CN" sz="1800" b="0" dirty="0">
              <a:ea typeface="宋体" panose="02010600030101010101" pitchFamily="2" charset="-122"/>
            </a:endParaRPr>
          </a:p>
          <a:p>
            <a:pPr>
              <a:spcBef>
                <a:spcPct val="0"/>
              </a:spcBef>
              <a:buFontTx/>
              <a:buNone/>
            </a:pPr>
            <a:r>
              <a:rPr lang="en-US" altLang="zh-CN" sz="1800" b="0" dirty="0">
                <a:ea typeface="宋体" panose="02010600030101010101" pitchFamily="2" charset="-122"/>
              </a:rPr>
              <a:t>But while all these teams proved </a:t>
            </a:r>
            <a:r>
              <a:rPr lang="en-US" altLang="zh-CN" sz="1800" dirty="0">
                <a:solidFill>
                  <a:schemeClr val="accent1"/>
                </a:solidFill>
                <a:ea typeface="宋体" panose="02010600030101010101" pitchFamily="2" charset="-122"/>
              </a:rPr>
              <a:t>they could do without sleep, most couldn’t do without NVIDIA GPUs.</a:t>
            </a:r>
          </a:p>
          <a:p>
            <a:pPr>
              <a:spcBef>
                <a:spcPct val="0"/>
              </a:spcBef>
              <a:buFontTx/>
              <a:buNone/>
            </a:pPr>
            <a:endParaRPr lang="en-US" altLang="zh-CN" sz="1800" b="0" dirty="0">
              <a:ea typeface="宋体" panose="02010600030101010101" pitchFamily="2" charset="-122"/>
            </a:endParaRPr>
          </a:p>
          <a:p>
            <a:pPr>
              <a:spcBef>
                <a:spcPct val="0"/>
              </a:spcBef>
              <a:buFontTx/>
              <a:buNone/>
            </a:pPr>
            <a:r>
              <a:rPr lang="en-US" altLang="zh-CN" sz="1800" b="0" dirty="0">
                <a:ea typeface="宋体" panose="02010600030101010101" pitchFamily="2" charset="-122"/>
              </a:rPr>
              <a:t>Asked for the biggest lesson he would take from this competition, </a:t>
            </a:r>
            <a:r>
              <a:rPr lang="en-US" altLang="zh-CN" sz="1800" b="0" dirty="0" err="1">
                <a:ea typeface="宋体" panose="02010600030101010101" pitchFamily="2" charset="-122"/>
              </a:rPr>
              <a:t>Mingyao</a:t>
            </a:r>
            <a:r>
              <a:rPr lang="en-US" altLang="zh-CN" sz="1800" b="0" dirty="0">
                <a:ea typeface="宋体" panose="02010600030101010101" pitchFamily="2" charset="-122"/>
              </a:rPr>
              <a:t> Shen, from China’s </a:t>
            </a:r>
            <a:r>
              <a:rPr lang="en-US" altLang="zh-CN" sz="1800" b="0" dirty="0" err="1">
                <a:ea typeface="宋体" panose="02010600030101010101" pitchFamily="2" charset="-122"/>
              </a:rPr>
              <a:t>Huazhong</a:t>
            </a:r>
            <a:r>
              <a:rPr lang="en-US" altLang="zh-CN" sz="1800" b="0" dirty="0">
                <a:ea typeface="宋体" panose="02010600030101010101" pitchFamily="2" charset="-122"/>
              </a:rPr>
              <a:t> University of Science and Technology, had a simple answer: “</a:t>
            </a:r>
            <a:r>
              <a:rPr lang="en-US" altLang="zh-CN" sz="1800" dirty="0">
                <a:solidFill>
                  <a:srgbClr val="FF0000"/>
                </a:solidFill>
                <a:ea typeface="宋体" panose="02010600030101010101" pitchFamily="2" charset="-122"/>
              </a:rPr>
              <a:t>If we had more GPUs, we could have done better</a:t>
            </a:r>
            <a:r>
              <a:rPr lang="en-US" altLang="zh-CN" sz="1800" b="0" dirty="0">
                <a:ea typeface="宋体" panose="02010600030101010101" pitchFamily="2" charset="-122"/>
              </a:rPr>
              <a:t>,” he said with a laugh.</a:t>
            </a:r>
          </a:p>
        </p:txBody>
      </p:sp>
      <p:sp>
        <p:nvSpPr>
          <p:cNvPr id="9" name="标题 1"/>
          <p:cNvSpPr txBox="1">
            <a:spLocks/>
          </p:cNvSpPr>
          <p:nvPr/>
        </p:nvSpPr>
        <p:spPr>
          <a:xfrm>
            <a:off x="107950" y="0"/>
            <a:ext cx="8928100" cy="836613"/>
          </a:xfrm>
          <a:prstGeom prst="rect">
            <a:avLst/>
          </a:prstGeom>
        </p:spPr>
        <p:txBody>
          <a:bodyP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r>
              <a:rPr lang="en-US" altLang="zh-CN" dirty="0"/>
              <a:t>Sleepless in Salt Lake: Tesla P100 Powers Winning Team in Student Cluster Competition</a:t>
            </a:r>
            <a:endParaRPr lang="zh-CN" altLang="en-US" kern="0" dirty="0" smtClean="0"/>
          </a:p>
        </p:txBody>
      </p:sp>
    </p:spTree>
    <p:extLst>
      <p:ext uri="{BB962C8B-B14F-4D97-AF65-F5344CB8AC3E}">
        <p14:creationId xmlns:p14="http://schemas.microsoft.com/office/powerpoint/2010/main" val="1147254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168D15C4-848C-4C7B-8FE0-545EE82EC57A}" type="slidenum">
              <a:rPr lang="zh-CN" altLang="zh-CN" smtClean="0"/>
              <a:pPr>
                <a:defRPr/>
              </a:pPr>
              <a:t>24</a:t>
            </a:fld>
            <a:endParaRPr lang="zh-CN" altLang="zh-CN"/>
          </a:p>
        </p:txBody>
      </p:sp>
      <p:graphicFrame>
        <p:nvGraphicFramePr>
          <p:cNvPr id="4" name="图表 3"/>
          <p:cNvGraphicFramePr>
            <a:graphicFrameLocks/>
          </p:cNvGraphicFramePr>
          <p:nvPr>
            <p:extLst>
              <p:ext uri="{D42A27DB-BD31-4B8C-83A1-F6EECF244321}">
                <p14:modId xmlns:p14="http://schemas.microsoft.com/office/powerpoint/2010/main" val="4043834248"/>
              </p:ext>
            </p:extLst>
          </p:nvPr>
        </p:nvGraphicFramePr>
        <p:xfrm>
          <a:off x="251520" y="1052736"/>
          <a:ext cx="8640960"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标题 1"/>
          <p:cNvSpPr txBox="1">
            <a:spLocks/>
          </p:cNvSpPr>
          <p:nvPr/>
        </p:nvSpPr>
        <p:spPr>
          <a:xfrm>
            <a:off x="107950" y="0"/>
            <a:ext cx="8928100" cy="836613"/>
          </a:xfrm>
          <a:prstGeom prst="rect">
            <a:avLst/>
          </a:prstGeom>
        </p:spPr>
        <p:txBody>
          <a:bodyPr anchor="ct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r>
              <a:rPr lang="en-US" altLang="zh-CN" dirty="0" err="1" smtClean="0"/>
              <a:t>SwanGeese’s</a:t>
            </a:r>
            <a:r>
              <a:rPr lang="en-US" altLang="zh-CN" dirty="0" smtClean="0"/>
              <a:t> System </a:t>
            </a:r>
            <a:endParaRPr lang="zh-CN" altLang="en-US" kern="0" dirty="0" smtClean="0"/>
          </a:p>
        </p:txBody>
      </p:sp>
    </p:spTree>
    <p:extLst>
      <p:ext uri="{BB962C8B-B14F-4D97-AF65-F5344CB8AC3E}">
        <p14:creationId xmlns:p14="http://schemas.microsoft.com/office/powerpoint/2010/main" val="3429630012"/>
      </p:ext>
    </p:extLst>
  </p:cSld>
  <p:clrMapOvr>
    <a:masterClrMapping/>
  </p:clrMapOvr>
  <p:transition spd="med" advTm="1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F684780-5792-468E-A38D-5A7582348006}" type="datetime1">
              <a:rPr lang="zh-CN" altLang="en-US" smtClean="0"/>
              <a:pPr>
                <a:defRPr/>
              </a:pPr>
              <a:t>2017/12/12</a:t>
            </a:fld>
            <a:endParaRPr lang="en-US" altLang="zh-CN"/>
          </a:p>
        </p:txBody>
      </p:sp>
      <p:sp>
        <p:nvSpPr>
          <p:cNvPr id="3" name="页脚占位符 2"/>
          <p:cNvSpPr>
            <a:spLocks noGrp="1"/>
          </p:cNvSpPr>
          <p:nvPr>
            <p:ph type="ftr" sz="quarter" idx="11"/>
          </p:nvPr>
        </p:nvSpPr>
        <p:spPr/>
        <p:txBody>
          <a:bodyPr/>
          <a:lstStyle/>
          <a:p>
            <a:pPr>
              <a:defRPr/>
            </a:pPr>
            <a:r>
              <a:rPr lang="en-US" altLang="zh-CN" dirty="0" smtClean="0"/>
              <a:t>An Hong CS USTC </a:t>
            </a:r>
            <a:endParaRPr lang="en-US" altLang="zh-CN" dirty="0"/>
          </a:p>
        </p:txBody>
      </p:sp>
      <p:sp>
        <p:nvSpPr>
          <p:cNvPr id="4" name="灯片编号占位符 3"/>
          <p:cNvSpPr>
            <a:spLocks noGrp="1"/>
          </p:cNvSpPr>
          <p:nvPr>
            <p:ph type="sldNum" sz="quarter" idx="12"/>
          </p:nvPr>
        </p:nvSpPr>
        <p:spPr/>
        <p:txBody>
          <a:bodyPr/>
          <a:lstStyle/>
          <a:p>
            <a:pPr>
              <a:defRPr/>
            </a:pPr>
            <a:fld id="{4EA1C7B1-A100-46C1-8EB7-C06F34331206}" type="slidenum">
              <a:rPr lang="en-US" altLang="zh-CN" smtClean="0"/>
              <a:pPr>
                <a:defRPr/>
              </a:pPr>
              <a:t>25</a:t>
            </a:fld>
            <a:endParaRPr lang="en-US" altLang="zh-CN"/>
          </a:p>
        </p:txBody>
      </p:sp>
      <p:graphicFrame>
        <p:nvGraphicFramePr>
          <p:cNvPr id="5" name="图表 4"/>
          <p:cNvGraphicFramePr>
            <a:graphicFrameLocks/>
          </p:cNvGraphicFramePr>
          <p:nvPr>
            <p:extLst/>
          </p:nvPr>
        </p:nvGraphicFramePr>
        <p:xfrm>
          <a:off x="467544" y="1052736"/>
          <a:ext cx="8352927"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
          <p:cNvSpPr txBox="1">
            <a:spLocks noChangeArrowheads="1"/>
          </p:cNvSpPr>
          <p:nvPr/>
        </p:nvSpPr>
        <p:spPr>
          <a:xfrm>
            <a:off x="179388" y="71438"/>
            <a:ext cx="8839200" cy="765175"/>
          </a:xfrm>
          <a:prstGeom prst="rect">
            <a:avLst/>
          </a:prstGeom>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r>
              <a:rPr lang="en-US" altLang="zh-CN" kern="0" dirty="0" smtClean="0"/>
              <a:t>SC16 SCC</a:t>
            </a:r>
            <a:r>
              <a:rPr lang="zh-CN" altLang="en-US" kern="0" dirty="0" smtClean="0"/>
              <a:t>成绩分析：总分</a:t>
            </a:r>
            <a:endParaRPr lang="zh-CN" altLang="en-US" kern="0" dirty="0" smtClean="0">
              <a:solidFill>
                <a:schemeClr val="accent1"/>
              </a:solidFill>
            </a:endParaRPr>
          </a:p>
        </p:txBody>
      </p:sp>
      <p:cxnSp>
        <p:nvCxnSpPr>
          <p:cNvPr id="8" name="直接箭头连接符 7"/>
          <p:cNvCxnSpPr/>
          <p:nvPr/>
        </p:nvCxnSpPr>
        <p:spPr bwMode="auto">
          <a:xfrm flipV="1">
            <a:off x="5364088" y="1772816"/>
            <a:ext cx="648072" cy="720080"/>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22286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SC6 Student Cluster Competition </a:t>
            </a:r>
            <a:r>
              <a:rPr lang="en-US" altLang="zh-CN" dirty="0" smtClean="0"/>
              <a:t>Systems</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26</a:t>
            </a:fld>
            <a:endParaRPr lang="en-US" altLang="zh-CN"/>
          </a:p>
        </p:txBody>
      </p:sp>
      <p:pic>
        <p:nvPicPr>
          <p:cNvPr id="2050" name="Picture 2" descr="2016 Cluster Compet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01" y="1196752"/>
            <a:ext cx="8624797"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11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3AB1C6D8-21AD-4764-A46D-0526DFDA8A5A}" type="datetime1">
              <a:rPr lang="zh-CN" altLang="en-US" smtClean="0"/>
              <a:pPr>
                <a:defRPr/>
              </a:pPr>
              <a:t>2017/12/12</a:t>
            </a:fld>
            <a:endParaRPr lang="en-US" altLang="zh-CN"/>
          </a:p>
        </p:txBody>
      </p:sp>
      <p:sp>
        <p:nvSpPr>
          <p:cNvPr id="3" name="灯片编号占位符 2"/>
          <p:cNvSpPr>
            <a:spLocks noGrp="1"/>
          </p:cNvSpPr>
          <p:nvPr>
            <p:ph type="sldNum" sz="quarter" idx="12"/>
          </p:nvPr>
        </p:nvSpPr>
        <p:spPr/>
        <p:txBody>
          <a:bodyPr/>
          <a:lstStyle/>
          <a:p>
            <a:pPr>
              <a:defRPr/>
            </a:pPr>
            <a:fld id="{EE55F8A8-007C-446B-BD6F-F0967385C3A1}" type="slidenum">
              <a:rPr lang="en-US" altLang="zh-CN" smtClean="0"/>
              <a:pPr>
                <a:defRPr/>
              </a:pPr>
              <a:t>27</a:t>
            </a:fld>
            <a:endParaRPr lang="en-US" altLang="zh-CN"/>
          </a:p>
        </p:txBody>
      </p:sp>
      <p:pic>
        <p:nvPicPr>
          <p:cNvPr id="4" name="图片 3"/>
          <p:cNvPicPr>
            <a:picLocks noChangeAspect="1"/>
          </p:cNvPicPr>
          <p:nvPr/>
        </p:nvPicPr>
        <p:blipFill rotWithShape="1">
          <a:blip r:embed="rId2"/>
          <a:srcRect t="5019"/>
          <a:stretch/>
        </p:blipFill>
        <p:spPr>
          <a:xfrm>
            <a:off x="1259632" y="1056532"/>
            <a:ext cx="6992916" cy="5485304"/>
          </a:xfrm>
          <a:prstGeom prst="rect">
            <a:avLst/>
          </a:prstGeom>
        </p:spPr>
      </p:pic>
      <p:sp>
        <p:nvSpPr>
          <p:cNvPr id="5" name="标题 1"/>
          <p:cNvSpPr txBox="1">
            <a:spLocks/>
          </p:cNvSpPr>
          <p:nvPr/>
        </p:nvSpPr>
        <p:spPr>
          <a:xfrm>
            <a:off x="107950" y="0"/>
            <a:ext cx="8928100" cy="836613"/>
          </a:xfrm>
          <a:prstGeom prst="rect">
            <a:avLst/>
          </a:prstGeom>
        </p:spPr>
        <p:txBody>
          <a:bodyPr anchor="ct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pPr>
              <a:spcBef>
                <a:spcPct val="20000"/>
              </a:spcBef>
            </a:pPr>
            <a:r>
              <a:rPr lang="en-US" altLang="zh-CN" dirty="0">
                <a:latin typeface="+mn-lt"/>
                <a:ea typeface="黑体" panose="02010609060101010101" pitchFamily="49" charset="-122"/>
              </a:rPr>
              <a:t>SC16, </a:t>
            </a:r>
            <a:r>
              <a:rPr lang="zh-CN" altLang="en-US" dirty="0">
                <a:latin typeface="+mn-lt"/>
                <a:ea typeface="黑体" panose="02010609060101010101" pitchFamily="49" charset="-122"/>
              </a:rPr>
              <a:t>我们赢得并不轻松！</a:t>
            </a:r>
            <a:endParaRPr lang="en-US" altLang="zh-CN" dirty="0">
              <a:latin typeface="+mn-lt"/>
              <a:ea typeface="黑体" panose="02010609060101010101" pitchFamily="49" charset="-122"/>
            </a:endParaRPr>
          </a:p>
        </p:txBody>
      </p:sp>
    </p:spTree>
    <p:extLst>
      <p:ext uri="{BB962C8B-B14F-4D97-AF65-F5344CB8AC3E}">
        <p14:creationId xmlns:p14="http://schemas.microsoft.com/office/powerpoint/2010/main" val="3566642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dirty="0" smtClean="0"/>
              <a:t>Page </a:t>
            </a:r>
            <a:fld id="{E6AC41E2-6E75-4510-A384-33CD3C7209CD}" type="slidenum">
              <a:rPr lang="de-DE" altLang="zh-CN" smtClean="0"/>
              <a:pPr>
                <a:defRPr/>
              </a:pPr>
              <a:t>28</a:t>
            </a:fld>
            <a:endParaRPr lang="en-GB" altLang="zh-CN" dirty="0"/>
          </a:p>
        </p:txBody>
      </p:sp>
      <p:sp>
        <p:nvSpPr>
          <p:cNvPr id="24" name="矩形 23"/>
          <p:cNvSpPr/>
          <p:nvPr/>
        </p:nvSpPr>
        <p:spPr>
          <a:xfrm>
            <a:off x="0" y="404813"/>
            <a:ext cx="1357313" cy="603250"/>
          </a:xfrm>
          <a:prstGeom prst="rect">
            <a:avLst/>
          </a:prstGeom>
          <a:solidFill>
            <a:schemeClr val="accent1">
              <a:lumMod val="50000"/>
            </a:schemeClr>
          </a:solidFill>
          <a:effectLst>
            <a:outerShdw blurRad="50800" dist="38100" dir="5400000" algn="t" rotWithShape="0">
              <a:prstClr val="black">
                <a:alpha val="40000"/>
              </a:prstClr>
            </a:outerShdw>
          </a:effectLst>
        </p:spPr>
        <p:txBody>
          <a:bodyPr wrap="none" lIns="105006" tIns="52503" rIns="105006" bIns="52503" anchor="ctr"/>
          <a:lstStyle/>
          <a:p>
            <a:pPr algn="ctr" defTabSz="914340" eaLnBrk="1" fontAlgn="auto" hangingPunct="1">
              <a:lnSpc>
                <a:spcPct val="120000"/>
              </a:lnSpc>
              <a:spcBef>
                <a:spcPts val="0"/>
              </a:spcBef>
              <a:spcAft>
                <a:spcPts val="0"/>
              </a:spcAft>
              <a:defRPr/>
            </a:pPr>
            <a:r>
              <a:rPr lang="zh-CN" altLang="en-US"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提纲</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27" name="直接连接符 26"/>
          <p:cNvCxnSpPr/>
          <p:nvPr/>
        </p:nvCxnSpPr>
        <p:spPr>
          <a:xfrm>
            <a:off x="2016422" y="3227378"/>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17"/>
          <p:cNvSpPr txBox="1">
            <a:spLocks noChangeArrowheads="1"/>
          </p:cNvSpPr>
          <p:nvPr/>
        </p:nvSpPr>
        <p:spPr bwMode="auto">
          <a:xfrm>
            <a:off x="2051347" y="2506135"/>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2</a:t>
            </a:r>
          </a:p>
        </p:txBody>
      </p:sp>
      <p:sp>
        <p:nvSpPr>
          <p:cNvPr id="29" name="矩形 17"/>
          <p:cNvSpPr>
            <a:spLocks noChangeArrowheads="1"/>
          </p:cNvSpPr>
          <p:nvPr/>
        </p:nvSpPr>
        <p:spPr bwMode="auto">
          <a:xfrm>
            <a:off x="2843857" y="2355252"/>
            <a:ext cx="4608463"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透视大学生超算竞赛</a:t>
            </a:r>
            <a:endParaRPr lang="zh-CN" altLang="en-US" sz="3200" b="1" dirty="0">
              <a:solidFill>
                <a:schemeClr val="accent1">
                  <a:lumMod val="50000"/>
                </a:schemeClr>
              </a:solidFill>
              <a:latin typeface="微软雅黑" panose="020B0503020204020204" pitchFamily="34" charset="-122"/>
            </a:endParaRPr>
          </a:p>
        </p:txBody>
      </p:sp>
      <p:sp>
        <p:nvSpPr>
          <p:cNvPr id="30" name="TextBox 7"/>
          <p:cNvSpPr txBox="1">
            <a:spLocks noChangeArrowheads="1"/>
          </p:cNvSpPr>
          <p:nvPr/>
        </p:nvSpPr>
        <p:spPr bwMode="auto">
          <a:xfrm>
            <a:off x="2843857" y="1576794"/>
            <a:ext cx="4464447"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盐湖城不眠夜</a:t>
            </a:r>
            <a:endParaRPr lang="zh-CN" altLang="en-US" sz="3200" b="1" dirty="0">
              <a:solidFill>
                <a:schemeClr val="bg1">
                  <a:lumMod val="50000"/>
                </a:schemeClr>
              </a:solidFill>
              <a:latin typeface="微软雅黑" panose="020B0503020204020204" pitchFamily="34" charset="-122"/>
            </a:endParaRPr>
          </a:p>
        </p:txBody>
      </p:sp>
      <p:sp>
        <p:nvSpPr>
          <p:cNvPr id="31" name="矩形 14"/>
          <p:cNvSpPr>
            <a:spLocks noChangeArrowheads="1"/>
          </p:cNvSpPr>
          <p:nvPr/>
        </p:nvSpPr>
        <p:spPr bwMode="auto">
          <a:xfrm>
            <a:off x="2843857" y="3255123"/>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None/>
            </a:pPr>
            <a:r>
              <a:rPr lang="zh-CN" altLang="en-US" sz="3200" b="1" dirty="0" smtClean="0">
                <a:solidFill>
                  <a:schemeClr val="bg1">
                    <a:lumMod val="50000"/>
                  </a:schemeClr>
                </a:solidFill>
                <a:latin typeface="微软雅黑" panose="020B0503020204020204" pitchFamily="34" charset="-122"/>
              </a:rPr>
              <a:t>教育意义</a:t>
            </a:r>
            <a:endParaRPr lang="zh-CN" altLang="en-US" sz="3200" b="1" dirty="0">
              <a:solidFill>
                <a:schemeClr val="bg1">
                  <a:lumMod val="50000"/>
                </a:schemeClr>
              </a:solidFill>
              <a:latin typeface="微软雅黑" panose="020B0503020204020204" pitchFamily="34" charset="-122"/>
            </a:endParaRPr>
          </a:p>
        </p:txBody>
      </p:sp>
      <p:sp>
        <p:nvSpPr>
          <p:cNvPr id="33" name="矩形 14"/>
          <p:cNvSpPr>
            <a:spLocks noChangeArrowheads="1"/>
          </p:cNvSpPr>
          <p:nvPr/>
        </p:nvSpPr>
        <p:spPr bwMode="auto">
          <a:xfrm>
            <a:off x="2828633" y="3999296"/>
            <a:ext cx="4623688"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招新计划</a:t>
            </a:r>
            <a:endParaRPr lang="en-US" altLang="zh-CN" sz="3200" b="1" dirty="0">
              <a:solidFill>
                <a:schemeClr val="bg1">
                  <a:lumMod val="50000"/>
                </a:schemeClr>
              </a:solidFill>
              <a:latin typeface="微软雅黑" panose="020B0503020204020204" pitchFamily="34" charset="-122"/>
            </a:endParaRPr>
          </a:p>
        </p:txBody>
      </p:sp>
      <p:cxnSp>
        <p:nvCxnSpPr>
          <p:cNvPr id="35" name="直接连接符 34"/>
          <p:cNvCxnSpPr/>
          <p:nvPr/>
        </p:nvCxnSpPr>
        <p:spPr>
          <a:xfrm>
            <a:off x="2016422" y="4048269"/>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2051347" y="3327832"/>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3</a:t>
            </a:r>
            <a:endParaRPr lang="en-US" altLang="zh-CN" sz="3600" b="1" dirty="0">
              <a:solidFill>
                <a:schemeClr val="bg1"/>
              </a:solidFill>
              <a:latin typeface="微软雅黑" pitchFamily="34" charset="-122"/>
              <a:ea typeface="微软雅黑" pitchFamily="34" charset="-122"/>
            </a:endParaRPr>
          </a:p>
        </p:txBody>
      </p:sp>
      <p:cxnSp>
        <p:nvCxnSpPr>
          <p:cNvPr id="37" name="直接连接符 36"/>
          <p:cNvCxnSpPr/>
          <p:nvPr/>
        </p:nvCxnSpPr>
        <p:spPr>
          <a:xfrm>
            <a:off x="2016422" y="4869160"/>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 Box 17"/>
          <p:cNvSpPr txBox="1">
            <a:spLocks noChangeArrowheads="1"/>
          </p:cNvSpPr>
          <p:nvPr/>
        </p:nvSpPr>
        <p:spPr bwMode="auto">
          <a:xfrm>
            <a:off x="2051347" y="4149529"/>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4</a:t>
            </a:r>
            <a:endParaRPr lang="en-US" altLang="zh-CN" sz="3600" b="1" dirty="0">
              <a:solidFill>
                <a:schemeClr val="bg1"/>
              </a:solidFill>
              <a:latin typeface="微软雅黑" pitchFamily="34" charset="-122"/>
              <a:ea typeface="微软雅黑" pitchFamily="34" charset="-122"/>
            </a:endParaRPr>
          </a:p>
        </p:txBody>
      </p:sp>
      <p:sp>
        <p:nvSpPr>
          <p:cNvPr id="44" name="Text Box 17"/>
          <p:cNvSpPr txBox="1">
            <a:spLocks noChangeArrowheads="1"/>
          </p:cNvSpPr>
          <p:nvPr/>
        </p:nvSpPr>
        <p:spPr bwMode="auto">
          <a:xfrm>
            <a:off x="2080171" y="1710087"/>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1</a:t>
            </a:r>
          </a:p>
        </p:txBody>
      </p:sp>
      <p:cxnSp>
        <p:nvCxnSpPr>
          <p:cNvPr id="46" name="直接连接符 45"/>
          <p:cNvCxnSpPr/>
          <p:nvPr/>
        </p:nvCxnSpPr>
        <p:spPr>
          <a:xfrm>
            <a:off x="2037556" y="2406487"/>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13899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29</a:t>
            </a:fld>
            <a:endParaRPr lang="en-US" altLang="zh-CN" dirty="0"/>
          </a:p>
        </p:txBody>
      </p:sp>
      <p:sp>
        <p:nvSpPr>
          <p:cNvPr id="7" name="内容占位符 6"/>
          <p:cNvSpPr>
            <a:spLocks noGrp="1"/>
          </p:cNvSpPr>
          <p:nvPr>
            <p:ph idx="1"/>
          </p:nvPr>
        </p:nvSpPr>
        <p:spPr/>
        <p:txBody>
          <a:bodyPr/>
          <a:lstStyle/>
          <a:p>
            <a:endParaRPr lang="zh-CN" altLang="en-US"/>
          </a:p>
        </p:txBody>
      </p:sp>
      <p:pic>
        <p:nvPicPr>
          <p:cNvPr id="8" name="内容占位符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002" y="-27385"/>
            <a:ext cx="9148002" cy="686244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45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a:t>
            </a:r>
            <a:r>
              <a:rPr lang="zh-CN" altLang="en-US" dirty="0" smtClean="0"/>
              <a:t>诗经</a:t>
            </a:r>
            <a:r>
              <a:rPr lang="en-US" altLang="zh-CN" b="0" dirty="0"/>
              <a:t>·</a:t>
            </a:r>
            <a:r>
              <a:rPr lang="zh-CN" altLang="zh-CN" dirty="0" smtClean="0"/>
              <a:t>鸿雁》</a:t>
            </a:r>
            <a:r>
              <a:rPr lang="zh-CN" altLang="en-US" dirty="0"/>
              <a:t>：先秦，</a:t>
            </a:r>
            <a:r>
              <a:rPr lang="zh-CN" altLang="en-US" dirty="0" smtClean="0"/>
              <a:t>佚名</a:t>
            </a:r>
            <a:r>
              <a:rPr lang="en-US" altLang="zh-CN" dirty="0"/>
              <a:t>          Swan </a:t>
            </a:r>
            <a:r>
              <a:rPr lang="en-US" altLang="zh-CN" dirty="0" smtClean="0"/>
              <a:t>Geese</a:t>
            </a:r>
            <a:endParaRPr lang="zh-CN" altLang="en-US" dirty="0"/>
          </a:p>
        </p:txBody>
      </p:sp>
      <p:sp>
        <p:nvSpPr>
          <p:cNvPr id="4" name="日期占位符 3"/>
          <p:cNvSpPr>
            <a:spLocks noGrp="1"/>
          </p:cNvSpPr>
          <p:nvPr>
            <p:ph type="dt" sz="half" idx="10"/>
          </p:nvPr>
        </p:nvSpPr>
        <p:spPr/>
        <p:txBody>
          <a:bodyPr/>
          <a:lstStyle/>
          <a:p>
            <a:pPr>
              <a:defRPr/>
            </a:pPr>
            <a:fld id="{F7E30E18-D6F6-4D0E-A5D5-B40D0D371593}" type="datetime1">
              <a:rPr lang="zh-CN" altLang="en-US" smtClean="0"/>
              <a:pPr>
                <a:defRPr/>
              </a:pPr>
              <a:t>2017/12/12</a:t>
            </a:fld>
            <a:endParaRPr lang="en-US" altLang="zh-CN"/>
          </a:p>
        </p:txBody>
      </p:sp>
      <p:sp>
        <p:nvSpPr>
          <p:cNvPr id="5" name="页脚占位符 4"/>
          <p:cNvSpPr>
            <a:spLocks noGrp="1"/>
          </p:cNvSpPr>
          <p:nvPr>
            <p:ph type="ftr" sz="quarter" idx="11"/>
          </p:nvPr>
        </p:nvSpPr>
        <p:spPr/>
        <p:txBody>
          <a:bodyPr/>
          <a:lstStyle/>
          <a:p>
            <a:pPr>
              <a:defRPr/>
            </a:pPr>
            <a:r>
              <a:rPr lang="en-US" altLang="zh-CN" smtClean="0"/>
              <a:t>An Hong CS USTC </a:t>
            </a:r>
            <a:endParaRPr lang="en-US" altLang="zh-CN"/>
          </a:p>
        </p:txBody>
      </p:sp>
      <p:sp>
        <p:nvSpPr>
          <p:cNvPr id="6" name="灯片编号占位符 5"/>
          <p:cNvSpPr>
            <a:spLocks noGrp="1"/>
          </p:cNvSpPr>
          <p:nvPr>
            <p:ph type="sldNum" sz="quarter" idx="12"/>
          </p:nvPr>
        </p:nvSpPr>
        <p:spPr/>
        <p:txBody>
          <a:bodyPr/>
          <a:lstStyle/>
          <a:p>
            <a:pPr>
              <a:defRPr/>
            </a:pPr>
            <a:fld id="{706418E8-DE20-4ABA-AF93-FCFAA1DA8DD4}" type="slidenum">
              <a:rPr lang="en-US" altLang="zh-CN" smtClean="0"/>
              <a:pPr>
                <a:defRPr/>
              </a:pPr>
              <a:t>3</a:t>
            </a:fld>
            <a:endParaRPr lang="en-US" altLang="zh-CN" dirty="0"/>
          </a:p>
        </p:txBody>
      </p:sp>
      <p:sp>
        <p:nvSpPr>
          <p:cNvPr id="9" name="内容占位符 8"/>
          <p:cNvSpPr>
            <a:spLocks noGrp="1"/>
          </p:cNvSpPr>
          <p:nvPr>
            <p:ph idx="1"/>
          </p:nvPr>
        </p:nvSpPr>
        <p:spPr>
          <a:xfrm>
            <a:off x="179388" y="981074"/>
            <a:ext cx="8839200" cy="5572125"/>
          </a:xfrm>
        </p:spPr>
        <p:txBody>
          <a:bodyPr/>
          <a:lstStyle/>
          <a:p>
            <a:pPr marL="400050" lvl="1" indent="0" algn="ctr">
              <a:buNone/>
            </a:pPr>
            <a:r>
              <a:rPr lang="zh-CN" altLang="en-US" sz="2400" dirty="0" smtClean="0">
                <a:solidFill>
                  <a:srgbClr val="FF0000"/>
                </a:solidFill>
                <a:latin typeface="+mn-ea"/>
                <a:ea typeface="+mn-ea"/>
              </a:rPr>
              <a:t>团队协作、坚毅勇敢、持久远征</a:t>
            </a:r>
            <a:endParaRPr lang="en-US" altLang="zh-CN" sz="2400" dirty="0" smtClean="0">
              <a:solidFill>
                <a:srgbClr val="FF0000"/>
              </a:solidFill>
              <a:latin typeface="+mn-ea"/>
              <a:ea typeface="+mn-ea"/>
            </a:endParaRPr>
          </a:p>
          <a:p>
            <a:pPr marL="400050" lvl="1" indent="0">
              <a:buNone/>
            </a:pPr>
            <a:r>
              <a:rPr lang="zh-CN" altLang="zh-CN" sz="1400" dirty="0" smtClean="0"/>
              <a:t>鸿雁</a:t>
            </a:r>
            <a:r>
              <a:rPr lang="zh-CN" altLang="zh-CN" sz="1400" dirty="0"/>
              <a:t>于飞，</a:t>
            </a:r>
            <a:r>
              <a:rPr lang="en-US" altLang="zh-CN" sz="1400" dirty="0"/>
              <a:t>    The swan geese fly on and on.</a:t>
            </a:r>
            <a:endParaRPr lang="zh-CN" altLang="zh-CN" sz="1400" dirty="0"/>
          </a:p>
          <a:p>
            <a:pPr marL="400050" lvl="1" indent="0">
              <a:buNone/>
            </a:pPr>
            <a:r>
              <a:rPr lang="zh-CN" altLang="zh-CN" sz="1400" dirty="0"/>
              <a:t>肃肃其羽。</a:t>
            </a:r>
            <a:r>
              <a:rPr lang="en-US" altLang="zh-CN" sz="1400" dirty="0"/>
              <a:t>    The wings make fluttering sound.</a:t>
            </a:r>
            <a:endParaRPr lang="zh-CN" altLang="zh-CN" sz="1400" dirty="0"/>
          </a:p>
          <a:p>
            <a:pPr marL="400050" lvl="1" indent="0">
              <a:buNone/>
            </a:pPr>
            <a:r>
              <a:rPr lang="zh-CN" altLang="zh-CN" sz="1400" dirty="0"/>
              <a:t>之子于征，</a:t>
            </a:r>
            <a:r>
              <a:rPr lang="en-US" altLang="zh-CN" sz="1400" dirty="0"/>
              <a:t>    He's away from home for long,</a:t>
            </a:r>
            <a:endParaRPr lang="zh-CN" altLang="zh-CN" sz="1400" dirty="0"/>
          </a:p>
          <a:p>
            <a:pPr marL="400050" lvl="1" indent="0">
              <a:buNone/>
            </a:pPr>
            <a:r>
              <a:rPr lang="zh-CN" altLang="zh-CN" sz="1400" dirty="0"/>
              <a:t>劬劳于野。</a:t>
            </a:r>
            <a:r>
              <a:rPr lang="en-US" altLang="zh-CN" sz="1400" dirty="0"/>
              <a:t>    Suffering pains rather profound.</a:t>
            </a:r>
            <a:endParaRPr lang="zh-CN" altLang="zh-CN" sz="1400" dirty="0"/>
          </a:p>
          <a:p>
            <a:pPr marL="400050" lvl="1" indent="0">
              <a:buNone/>
            </a:pPr>
            <a:r>
              <a:rPr lang="zh-CN" altLang="zh-CN" sz="1400" dirty="0"/>
              <a:t>爰及矜人，</a:t>
            </a:r>
            <a:r>
              <a:rPr lang="en-US" altLang="zh-CN" sz="1400" dirty="0"/>
              <a:t>    We are all poverty-stricken,</a:t>
            </a:r>
            <a:endParaRPr lang="zh-CN" altLang="zh-CN" sz="1400" dirty="0"/>
          </a:p>
          <a:p>
            <a:pPr marL="400050" lvl="1" indent="0">
              <a:buNone/>
            </a:pPr>
            <a:r>
              <a:rPr lang="zh-CN" altLang="zh-CN" sz="1400" dirty="0"/>
              <a:t>哀此鳏寡。</a:t>
            </a:r>
            <a:r>
              <a:rPr lang="en-US" altLang="zh-CN" sz="1400" dirty="0"/>
              <a:t>    Poor guys without kith or kin.</a:t>
            </a:r>
            <a:endParaRPr lang="zh-CN" altLang="zh-CN" sz="1400" dirty="0"/>
          </a:p>
          <a:p>
            <a:pPr marL="400050" lvl="1" indent="0">
              <a:buNone/>
            </a:pPr>
            <a:r>
              <a:rPr lang="en-US" altLang="zh-CN" sz="1400" dirty="0"/>
              <a:t>                    </a:t>
            </a:r>
            <a:endParaRPr lang="zh-CN" altLang="zh-CN" sz="1400" dirty="0"/>
          </a:p>
          <a:p>
            <a:pPr marL="400050" lvl="1" indent="0">
              <a:buNone/>
            </a:pPr>
            <a:r>
              <a:rPr lang="zh-CN" altLang="zh-CN" sz="1400" dirty="0"/>
              <a:t>鸿雁于飞，</a:t>
            </a:r>
            <a:r>
              <a:rPr lang="en-US" altLang="zh-CN" sz="1400" dirty="0"/>
              <a:t>    On and on swan geese fly.</a:t>
            </a:r>
            <a:endParaRPr lang="zh-CN" altLang="zh-CN" sz="1400" dirty="0"/>
          </a:p>
          <a:p>
            <a:pPr marL="400050" lvl="1" indent="0">
              <a:buNone/>
            </a:pPr>
            <a:r>
              <a:rPr lang="zh-CN" altLang="zh-CN" sz="1400" dirty="0"/>
              <a:t>集于中泽。</a:t>
            </a:r>
            <a:r>
              <a:rPr lang="en-US" altLang="zh-CN" sz="1400" dirty="0"/>
              <a:t>    In the center of the bog they roar.  </a:t>
            </a:r>
            <a:endParaRPr lang="zh-CN" altLang="zh-CN" sz="1400" dirty="0"/>
          </a:p>
          <a:p>
            <a:pPr marL="400050" lvl="1" indent="0">
              <a:buNone/>
            </a:pPr>
            <a:r>
              <a:rPr lang="zh-CN" altLang="zh-CN" sz="1400" dirty="0"/>
              <a:t>之子于垣，</a:t>
            </a:r>
            <a:r>
              <a:rPr lang="en-US" altLang="zh-CN" sz="1400" dirty="0"/>
              <a:t>    He's at service making walls high.</a:t>
            </a:r>
            <a:endParaRPr lang="zh-CN" altLang="zh-CN" sz="1400" dirty="0"/>
          </a:p>
          <a:p>
            <a:pPr marL="400050" lvl="1" indent="0">
              <a:buNone/>
            </a:pPr>
            <a:r>
              <a:rPr lang="zh-CN" altLang="zh-CN" sz="1400" dirty="0"/>
              <a:t>百堵皆作。</a:t>
            </a:r>
            <a:r>
              <a:rPr lang="en-US" altLang="zh-CN" sz="1400" dirty="0"/>
              <a:t>    Toiling day and night for more,</a:t>
            </a:r>
            <a:endParaRPr lang="zh-CN" altLang="zh-CN" sz="1400" dirty="0"/>
          </a:p>
          <a:p>
            <a:pPr marL="400050" lvl="1" indent="0">
              <a:buNone/>
            </a:pPr>
            <a:r>
              <a:rPr lang="zh-CN" altLang="zh-CN" sz="1400" dirty="0"/>
              <a:t>虽则劬劳，</a:t>
            </a:r>
            <a:r>
              <a:rPr lang="en-US" altLang="zh-CN" sz="1400" dirty="0"/>
              <a:t>    Though They've done hundreds </a:t>
            </a:r>
            <a:r>
              <a:rPr lang="en-US" altLang="zh-CN" sz="1400" dirty="0" smtClean="0"/>
              <a:t>nigh.</a:t>
            </a:r>
            <a:endParaRPr lang="zh-CN" altLang="zh-CN" sz="1400" dirty="0"/>
          </a:p>
          <a:p>
            <a:pPr marL="400050" lvl="1" indent="0">
              <a:buNone/>
            </a:pPr>
            <a:r>
              <a:rPr lang="zh-CN" altLang="zh-CN" sz="1400" dirty="0"/>
              <a:t>其究安宅？</a:t>
            </a:r>
            <a:r>
              <a:rPr lang="en-US" altLang="zh-CN" sz="1400" dirty="0"/>
              <a:t>    Where can his laborious log lie</a:t>
            </a:r>
            <a:r>
              <a:rPr lang="en-US" altLang="zh-CN" sz="1400" dirty="0" smtClean="0"/>
              <a:t>?</a:t>
            </a:r>
          </a:p>
          <a:p>
            <a:pPr marL="400050" lvl="1" indent="0">
              <a:buNone/>
            </a:pPr>
            <a:endParaRPr lang="en-US" altLang="zh-CN" sz="1400" dirty="0" smtClean="0"/>
          </a:p>
          <a:p>
            <a:pPr marL="400050" lvl="1" indent="0">
              <a:buNone/>
            </a:pPr>
            <a:r>
              <a:rPr lang="zh-CN" altLang="zh-CN" sz="1400" dirty="0" smtClean="0"/>
              <a:t>鸿雁</a:t>
            </a:r>
            <a:r>
              <a:rPr lang="zh-CN" altLang="zh-CN" sz="1400" dirty="0"/>
              <a:t>于飞，</a:t>
            </a:r>
            <a:r>
              <a:rPr lang="en-US" altLang="zh-CN" sz="1400" dirty="0"/>
              <a:t>    The swan geese fly fast.</a:t>
            </a:r>
            <a:endParaRPr lang="zh-CN" altLang="zh-CN" sz="1400" dirty="0"/>
          </a:p>
          <a:p>
            <a:pPr marL="400050" lvl="1" indent="0">
              <a:buNone/>
            </a:pPr>
            <a:r>
              <a:rPr lang="zh-CN" altLang="zh-CN" sz="1400" dirty="0"/>
              <a:t>哀鸣嗷嗷。</a:t>
            </a:r>
            <a:r>
              <a:rPr lang="en-US" altLang="zh-CN" sz="1400" dirty="0"/>
              <a:t>    With cries sorrowful and sad.</a:t>
            </a:r>
            <a:endParaRPr lang="zh-CN" altLang="zh-CN" sz="1400" dirty="0"/>
          </a:p>
          <a:p>
            <a:pPr marL="400050" lvl="1" indent="0">
              <a:buNone/>
            </a:pPr>
            <a:r>
              <a:rPr lang="zh-CN" altLang="zh-CN" sz="1400" dirty="0"/>
              <a:t>维此哲人，</a:t>
            </a:r>
            <a:r>
              <a:rPr lang="en-US" altLang="zh-CN" sz="1400" dirty="0"/>
              <a:t>    Those people who understand me</a:t>
            </a:r>
            <a:endParaRPr lang="zh-CN" altLang="zh-CN" sz="1400" dirty="0"/>
          </a:p>
          <a:p>
            <a:pPr marL="400050" lvl="1" indent="0">
              <a:buNone/>
            </a:pPr>
            <a:r>
              <a:rPr lang="zh-CN" altLang="zh-CN" sz="1400" dirty="0"/>
              <a:t>谓我劬劳。</a:t>
            </a:r>
            <a:r>
              <a:rPr lang="en-US" altLang="zh-CN" sz="1400" dirty="0"/>
              <a:t>    Know that I sing to be pain-free</a:t>
            </a:r>
            <a:endParaRPr lang="zh-CN" altLang="zh-CN" sz="1400" dirty="0"/>
          </a:p>
          <a:p>
            <a:pPr marL="400050" lvl="1" indent="0">
              <a:buNone/>
            </a:pPr>
            <a:r>
              <a:rPr lang="zh-CN" altLang="zh-CN" sz="1400" dirty="0"/>
              <a:t>维彼愚人，</a:t>
            </a:r>
            <a:r>
              <a:rPr lang="en-US" altLang="zh-CN" sz="1400" dirty="0"/>
              <a:t>    Only those dull and silly</a:t>
            </a:r>
            <a:endParaRPr lang="zh-CN" altLang="zh-CN" sz="1400" dirty="0"/>
          </a:p>
          <a:p>
            <a:pPr marL="400050" lvl="1" indent="0">
              <a:buNone/>
            </a:pPr>
            <a:r>
              <a:rPr lang="zh-CN" altLang="zh-CN" sz="1400" dirty="0"/>
              <a:t>谓我宣骄。</a:t>
            </a:r>
            <a:r>
              <a:rPr lang="en-US" altLang="zh-CN" sz="1400" dirty="0"/>
              <a:t>    Say that I'm too easy.</a:t>
            </a:r>
            <a:endParaRPr lang="zh-CN" altLang="zh-CN" sz="1400" dirty="0"/>
          </a:p>
          <a:p>
            <a:pPr marL="400050" lvl="1" indent="0">
              <a:buNone/>
            </a:pPr>
            <a:endParaRPr lang="zh-CN" altLang="zh-CN" sz="1400" dirty="0"/>
          </a:p>
        </p:txBody>
      </p:sp>
      <p:sp>
        <p:nvSpPr>
          <p:cNvPr id="12" name="内容占位符 2"/>
          <p:cNvSpPr txBox="1">
            <a:spLocks/>
          </p:cNvSpPr>
          <p:nvPr/>
        </p:nvSpPr>
        <p:spPr bwMode="auto">
          <a:xfrm>
            <a:off x="4923532" y="1052736"/>
            <a:ext cx="4040956"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marL="0" indent="0" algn="ctr">
              <a:buFont typeface="Wingdings" panose="05000000000000000000" pitchFamily="2" charset="2"/>
              <a:buNone/>
            </a:pPr>
            <a:endParaRPr lang="en-US" altLang="zh-CN" kern="0" dirty="0" smtClean="0"/>
          </a:p>
          <a:p>
            <a:pPr marL="0" indent="0" algn="ctr">
              <a:buFont typeface="Wingdings" panose="05000000000000000000" pitchFamily="2" charset="2"/>
              <a:buNone/>
            </a:pPr>
            <a:r>
              <a:rPr lang="zh-CN" altLang="zh-CN" kern="0" dirty="0" smtClean="0"/>
              <a:t>雁儿飞去了，两翅响沙沙。</a:t>
            </a:r>
            <a:endParaRPr lang="en-US" altLang="zh-CN" kern="0" dirty="0" smtClean="0"/>
          </a:p>
          <a:p>
            <a:pPr marL="0" indent="0" algn="ctr">
              <a:buFont typeface="Wingdings" panose="05000000000000000000" pitchFamily="2" charset="2"/>
              <a:buNone/>
            </a:pPr>
            <a:r>
              <a:rPr lang="zh-CN" altLang="zh-CN" kern="0" dirty="0" smtClean="0"/>
              <a:t>那人出门去，郊外做牛马。</a:t>
            </a:r>
            <a:endParaRPr lang="en-US" altLang="zh-CN" kern="0" dirty="0" smtClean="0"/>
          </a:p>
          <a:p>
            <a:pPr marL="0" indent="0" algn="ctr">
              <a:buFont typeface="Wingdings" panose="05000000000000000000" pitchFamily="2" charset="2"/>
              <a:buNone/>
            </a:pPr>
            <a:r>
              <a:rPr lang="zh-CN" altLang="zh-CN" kern="0" dirty="0" smtClean="0"/>
              <a:t>都是受苦人，可怜鳏和寡！</a:t>
            </a:r>
          </a:p>
          <a:p>
            <a:pPr marL="0" indent="0" algn="ctr">
              <a:buFont typeface="Wingdings" panose="05000000000000000000" pitchFamily="2" charset="2"/>
              <a:buNone/>
            </a:pPr>
            <a:r>
              <a:rPr lang="en-US" altLang="zh-CN" kern="0" dirty="0" smtClean="0"/>
              <a:t> </a:t>
            </a:r>
            <a:endParaRPr lang="zh-CN" altLang="zh-CN" kern="0" dirty="0" smtClean="0"/>
          </a:p>
          <a:p>
            <a:pPr marL="0" indent="0" algn="ctr">
              <a:buFont typeface="Wingdings" panose="05000000000000000000" pitchFamily="2" charset="2"/>
              <a:buNone/>
            </a:pPr>
            <a:r>
              <a:rPr lang="zh-CN" altLang="zh-CN" kern="0" dirty="0" smtClean="0"/>
              <a:t>雁儿飞去了，落在湖沼里。</a:t>
            </a:r>
            <a:endParaRPr lang="en-US" altLang="zh-CN" kern="0" dirty="0" smtClean="0"/>
          </a:p>
          <a:p>
            <a:pPr marL="0" indent="0" algn="ctr">
              <a:buFont typeface="Wingdings" panose="05000000000000000000" pitchFamily="2" charset="2"/>
              <a:buNone/>
            </a:pPr>
            <a:r>
              <a:rPr lang="zh-CN" altLang="zh-CN" kern="0" dirty="0" smtClean="0"/>
              <a:t>那人筑墙去，百丈都筑起。</a:t>
            </a:r>
            <a:endParaRPr lang="en-US" altLang="zh-CN" kern="0" dirty="0" smtClean="0"/>
          </a:p>
          <a:p>
            <a:pPr marL="0" indent="0" algn="ctr">
              <a:buFont typeface="Wingdings" panose="05000000000000000000" pitchFamily="2" charset="2"/>
              <a:buNone/>
            </a:pPr>
            <a:r>
              <a:rPr lang="zh-CN" altLang="zh-CN" kern="0" dirty="0" smtClean="0"/>
              <a:t>吃尽辛和苦，哪是安身地？</a:t>
            </a:r>
          </a:p>
          <a:p>
            <a:pPr marL="0" indent="0" algn="ctr">
              <a:buFont typeface="Wingdings" panose="05000000000000000000" pitchFamily="2" charset="2"/>
              <a:buNone/>
            </a:pPr>
            <a:r>
              <a:rPr lang="en-US" altLang="zh-CN" kern="0" dirty="0" smtClean="0"/>
              <a:t> </a:t>
            </a:r>
            <a:endParaRPr lang="zh-CN" altLang="zh-CN" kern="0" dirty="0" smtClean="0"/>
          </a:p>
          <a:p>
            <a:pPr marL="0" indent="0" algn="ctr">
              <a:buFont typeface="Wingdings" panose="05000000000000000000" pitchFamily="2" charset="2"/>
              <a:buNone/>
            </a:pPr>
            <a:r>
              <a:rPr lang="zh-CN" altLang="zh-CN" kern="0" dirty="0" smtClean="0"/>
              <a:t>雁儿飞去了，嗷嗷放悲声。</a:t>
            </a:r>
            <a:endParaRPr lang="en-US" altLang="zh-CN" kern="0" dirty="0" smtClean="0"/>
          </a:p>
          <a:p>
            <a:pPr marL="0" indent="0" algn="ctr">
              <a:buFont typeface="Wingdings" panose="05000000000000000000" pitchFamily="2" charset="2"/>
              <a:buNone/>
            </a:pPr>
            <a:r>
              <a:rPr lang="zh-CN" altLang="zh-CN" kern="0" dirty="0" smtClean="0"/>
              <a:t>这些明白人，知我苦难忍。</a:t>
            </a:r>
            <a:endParaRPr lang="en-US" altLang="zh-CN" kern="0" dirty="0" smtClean="0"/>
          </a:p>
          <a:p>
            <a:pPr marL="0" indent="0" algn="ctr">
              <a:buFont typeface="Wingdings" panose="05000000000000000000" pitchFamily="2" charset="2"/>
              <a:buNone/>
            </a:pPr>
            <a:r>
              <a:rPr lang="zh-CN" altLang="zh-CN" kern="0" dirty="0" smtClean="0"/>
              <a:t>只有胡涂蛋，说我不安分。</a:t>
            </a:r>
          </a:p>
          <a:p>
            <a:pPr algn="ctr"/>
            <a:endParaRPr lang="zh-CN" altLang="en-US" kern="0" dirty="0"/>
          </a:p>
        </p:txBody>
      </p:sp>
    </p:spTree>
    <p:extLst>
      <p:ext uri="{BB962C8B-B14F-4D97-AF65-F5344CB8AC3E}">
        <p14:creationId xmlns:p14="http://schemas.microsoft.com/office/powerpoint/2010/main" val="25932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1000"/>
                                        <p:tgtEl>
                                          <p:spTgt spid="9">
                                            <p:txEl>
                                              <p:pRg st="5" end="5"/>
                                            </p:txEl>
                                          </p:spTgt>
                                        </p:tgtEl>
                                      </p:cBhvr>
                                    </p:animEffect>
                                    <p:anim calcmode="lin" valueType="num">
                                      <p:cBhvr>
                                        <p:cTn id="3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anim calcmode="lin" valueType="num">
                                      <p:cBhvr>
                                        <p:cTn id="3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1000"/>
                                        <p:tgtEl>
                                          <p:spTgt spid="9">
                                            <p:txEl>
                                              <p:pRg st="8" end="8"/>
                                            </p:txEl>
                                          </p:spTgt>
                                        </p:tgtEl>
                                      </p:cBhvr>
                                    </p:animEffect>
                                    <p:anim calcmode="lin" valueType="num">
                                      <p:cBhvr>
                                        <p:cTn id="4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fade">
                                      <p:cBhvr>
                                        <p:cTn id="52" dur="1000"/>
                                        <p:tgtEl>
                                          <p:spTgt spid="9">
                                            <p:txEl>
                                              <p:pRg st="9" end="9"/>
                                            </p:txEl>
                                          </p:spTgt>
                                        </p:tgtEl>
                                      </p:cBhvr>
                                    </p:animEffect>
                                    <p:anim calcmode="lin" valueType="num">
                                      <p:cBhvr>
                                        <p:cTn id="53"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fade">
                                      <p:cBhvr>
                                        <p:cTn id="57" dur="1000"/>
                                        <p:tgtEl>
                                          <p:spTgt spid="9">
                                            <p:txEl>
                                              <p:pRg st="10" end="10"/>
                                            </p:txEl>
                                          </p:spTgt>
                                        </p:tgtEl>
                                      </p:cBhvr>
                                    </p:animEffect>
                                    <p:anim calcmode="lin" valueType="num">
                                      <p:cBhvr>
                                        <p:cTn id="58"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xEl>
                                              <p:pRg st="11" end="11"/>
                                            </p:txEl>
                                          </p:spTgt>
                                        </p:tgtEl>
                                        <p:attrNameLst>
                                          <p:attrName>style.visibility</p:attrName>
                                        </p:attrNameLst>
                                      </p:cBhvr>
                                      <p:to>
                                        <p:strVal val="visible"/>
                                      </p:to>
                                    </p:set>
                                    <p:animEffect transition="in" filter="fade">
                                      <p:cBhvr>
                                        <p:cTn id="62" dur="1000"/>
                                        <p:tgtEl>
                                          <p:spTgt spid="9">
                                            <p:txEl>
                                              <p:pRg st="11" end="11"/>
                                            </p:txEl>
                                          </p:spTgt>
                                        </p:tgtEl>
                                      </p:cBhvr>
                                    </p:animEffect>
                                    <p:anim calcmode="lin" valueType="num">
                                      <p:cBhvr>
                                        <p:cTn id="63"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9">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txEl>
                                              <p:pRg st="12" end="12"/>
                                            </p:txEl>
                                          </p:spTgt>
                                        </p:tgtEl>
                                        <p:attrNameLst>
                                          <p:attrName>style.visibility</p:attrName>
                                        </p:attrNameLst>
                                      </p:cBhvr>
                                      <p:to>
                                        <p:strVal val="visible"/>
                                      </p:to>
                                    </p:set>
                                    <p:animEffect transition="in" filter="fade">
                                      <p:cBhvr>
                                        <p:cTn id="67" dur="1000"/>
                                        <p:tgtEl>
                                          <p:spTgt spid="9">
                                            <p:txEl>
                                              <p:pRg st="12" end="12"/>
                                            </p:txEl>
                                          </p:spTgt>
                                        </p:tgtEl>
                                      </p:cBhvr>
                                    </p:animEffect>
                                    <p:anim calcmode="lin" valueType="num">
                                      <p:cBhvr>
                                        <p:cTn id="68"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12" end="12"/>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xEl>
                                              <p:pRg st="13" end="13"/>
                                            </p:txEl>
                                          </p:spTgt>
                                        </p:tgtEl>
                                        <p:attrNameLst>
                                          <p:attrName>style.visibility</p:attrName>
                                        </p:attrNameLst>
                                      </p:cBhvr>
                                      <p:to>
                                        <p:strVal val="visible"/>
                                      </p:to>
                                    </p:set>
                                    <p:animEffect transition="in" filter="fade">
                                      <p:cBhvr>
                                        <p:cTn id="72" dur="1000"/>
                                        <p:tgtEl>
                                          <p:spTgt spid="9">
                                            <p:txEl>
                                              <p:pRg st="13" end="13"/>
                                            </p:txEl>
                                          </p:spTgt>
                                        </p:tgtEl>
                                      </p:cBhvr>
                                    </p:animEffect>
                                    <p:anim calcmode="lin" valueType="num">
                                      <p:cBhvr>
                                        <p:cTn id="73"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74" dur="1000" fill="hold"/>
                                        <p:tgtEl>
                                          <p:spTgt spid="9">
                                            <p:txEl>
                                              <p:pRg st="13" end="13"/>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
                                            <p:txEl>
                                              <p:pRg st="15" end="15"/>
                                            </p:txEl>
                                          </p:spTgt>
                                        </p:tgtEl>
                                        <p:attrNameLst>
                                          <p:attrName>style.visibility</p:attrName>
                                        </p:attrNameLst>
                                      </p:cBhvr>
                                      <p:to>
                                        <p:strVal val="visible"/>
                                      </p:to>
                                    </p:set>
                                    <p:animEffect transition="in" filter="fade">
                                      <p:cBhvr>
                                        <p:cTn id="77" dur="1000"/>
                                        <p:tgtEl>
                                          <p:spTgt spid="9">
                                            <p:txEl>
                                              <p:pRg st="15" end="15"/>
                                            </p:txEl>
                                          </p:spTgt>
                                        </p:tgtEl>
                                      </p:cBhvr>
                                    </p:animEffect>
                                    <p:anim calcmode="lin" valueType="num">
                                      <p:cBhvr>
                                        <p:cTn id="78"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5" end="15"/>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9">
                                            <p:txEl>
                                              <p:pRg st="16" end="16"/>
                                            </p:txEl>
                                          </p:spTgt>
                                        </p:tgtEl>
                                        <p:attrNameLst>
                                          <p:attrName>style.visibility</p:attrName>
                                        </p:attrNameLst>
                                      </p:cBhvr>
                                      <p:to>
                                        <p:strVal val="visible"/>
                                      </p:to>
                                    </p:set>
                                    <p:animEffect transition="in" filter="fade">
                                      <p:cBhvr>
                                        <p:cTn id="82" dur="1000"/>
                                        <p:tgtEl>
                                          <p:spTgt spid="9">
                                            <p:txEl>
                                              <p:pRg st="16" end="16"/>
                                            </p:txEl>
                                          </p:spTgt>
                                        </p:tgtEl>
                                      </p:cBhvr>
                                    </p:animEffect>
                                    <p:anim calcmode="lin" valueType="num">
                                      <p:cBhvr>
                                        <p:cTn id="83" dur="1000" fill="hold"/>
                                        <p:tgtEl>
                                          <p:spTgt spid="9">
                                            <p:txEl>
                                              <p:pRg st="16" end="16"/>
                                            </p:txEl>
                                          </p:spTgt>
                                        </p:tgtEl>
                                        <p:attrNameLst>
                                          <p:attrName>ppt_x</p:attrName>
                                        </p:attrNameLst>
                                      </p:cBhvr>
                                      <p:tavLst>
                                        <p:tav tm="0">
                                          <p:val>
                                            <p:strVal val="#ppt_x"/>
                                          </p:val>
                                        </p:tav>
                                        <p:tav tm="100000">
                                          <p:val>
                                            <p:strVal val="#ppt_x"/>
                                          </p:val>
                                        </p:tav>
                                      </p:tavLst>
                                    </p:anim>
                                    <p:anim calcmode="lin" valueType="num">
                                      <p:cBhvr>
                                        <p:cTn id="84" dur="1000" fill="hold"/>
                                        <p:tgtEl>
                                          <p:spTgt spid="9">
                                            <p:txEl>
                                              <p:pRg st="16" end="16"/>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
                                            <p:txEl>
                                              <p:pRg st="17" end="17"/>
                                            </p:txEl>
                                          </p:spTgt>
                                        </p:tgtEl>
                                        <p:attrNameLst>
                                          <p:attrName>style.visibility</p:attrName>
                                        </p:attrNameLst>
                                      </p:cBhvr>
                                      <p:to>
                                        <p:strVal val="visible"/>
                                      </p:to>
                                    </p:set>
                                    <p:animEffect transition="in" filter="fade">
                                      <p:cBhvr>
                                        <p:cTn id="87" dur="1000"/>
                                        <p:tgtEl>
                                          <p:spTgt spid="9">
                                            <p:txEl>
                                              <p:pRg st="17" end="17"/>
                                            </p:txEl>
                                          </p:spTgt>
                                        </p:tgtEl>
                                      </p:cBhvr>
                                    </p:animEffect>
                                    <p:anim calcmode="lin" valueType="num">
                                      <p:cBhvr>
                                        <p:cTn id="88" dur="1000" fill="hold"/>
                                        <p:tgtEl>
                                          <p:spTgt spid="9">
                                            <p:txEl>
                                              <p:pRg st="17" end="17"/>
                                            </p:txEl>
                                          </p:spTgt>
                                        </p:tgtEl>
                                        <p:attrNameLst>
                                          <p:attrName>ppt_x</p:attrName>
                                        </p:attrNameLst>
                                      </p:cBhvr>
                                      <p:tavLst>
                                        <p:tav tm="0">
                                          <p:val>
                                            <p:strVal val="#ppt_x"/>
                                          </p:val>
                                        </p:tav>
                                        <p:tav tm="100000">
                                          <p:val>
                                            <p:strVal val="#ppt_x"/>
                                          </p:val>
                                        </p:tav>
                                      </p:tavLst>
                                    </p:anim>
                                    <p:anim calcmode="lin" valueType="num">
                                      <p:cBhvr>
                                        <p:cTn id="89" dur="1000" fill="hold"/>
                                        <p:tgtEl>
                                          <p:spTgt spid="9">
                                            <p:txEl>
                                              <p:pRg st="17" end="17"/>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9">
                                            <p:txEl>
                                              <p:pRg st="18" end="18"/>
                                            </p:txEl>
                                          </p:spTgt>
                                        </p:tgtEl>
                                        <p:attrNameLst>
                                          <p:attrName>style.visibility</p:attrName>
                                        </p:attrNameLst>
                                      </p:cBhvr>
                                      <p:to>
                                        <p:strVal val="visible"/>
                                      </p:to>
                                    </p:set>
                                    <p:animEffect transition="in" filter="fade">
                                      <p:cBhvr>
                                        <p:cTn id="92" dur="1000"/>
                                        <p:tgtEl>
                                          <p:spTgt spid="9">
                                            <p:txEl>
                                              <p:pRg st="18" end="18"/>
                                            </p:txEl>
                                          </p:spTgt>
                                        </p:tgtEl>
                                      </p:cBhvr>
                                    </p:animEffect>
                                    <p:anim calcmode="lin" valueType="num">
                                      <p:cBhvr>
                                        <p:cTn id="93" dur="1000" fill="hold"/>
                                        <p:tgtEl>
                                          <p:spTgt spid="9">
                                            <p:txEl>
                                              <p:pRg st="18" end="18"/>
                                            </p:txEl>
                                          </p:spTgt>
                                        </p:tgtEl>
                                        <p:attrNameLst>
                                          <p:attrName>ppt_x</p:attrName>
                                        </p:attrNameLst>
                                      </p:cBhvr>
                                      <p:tavLst>
                                        <p:tav tm="0">
                                          <p:val>
                                            <p:strVal val="#ppt_x"/>
                                          </p:val>
                                        </p:tav>
                                        <p:tav tm="100000">
                                          <p:val>
                                            <p:strVal val="#ppt_x"/>
                                          </p:val>
                                        </p:tav>
                                      </p:tavLst>
                                    </p:anim>
                                    <p:anim calcmode="lin" valueType="num">
                                      <p:cBhvr>
                                        <p:cTn id="94" dur="1000" fill="hold"/>
                                        <p:tgtEl>
                                          <p:spTgt spid="9">
                                            <p:txEl>
                                              <p:pRg st="18" end="18"/>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9">
                                            <p:txEl>
                                              <p:pRg st="19" end="19"/>
                                            </p:txEl>
                                          </p:spTgt>
                                        </p:tgtEl>
                                        <p:attrNameLst>
                                          <p:attrName>style.visibility</p:attrName>
                                        </p:attrNameLst>
                                      </p:cBhvr>
                                      <p:to>
                                        <p:strVal val="visible"/>
                                      </p:to>
                                    </p:set>
                                    <p:animEffect transition="in" filter="fade">
                                      <p:cBhvr>
                                        <p:cTn id="97" dur="1000"/>
                                        <p:tgtEl>
                                          <p:spTgt spid="9">
                                            <p:txEl>
                                              <p:pRg st="19" end="19"/>
                                            </p:txEl>
                                          </p:spTgt>
                                        </p:tgtEl>
                                      </p:cBhvr>
                                    </p:animEffect>
                                    <p:anim calcmode="lin" valueType="num">
                                      <p:cBhvr>
                                        <p:cTn id="98" dur="1000" fill="hold"/>
                                        <p:tgtEl>
                                          <p:spTgt spid="9">
                                            <p:txEl>
                                              <p:pRg st="19" end="19"/>
                                            </p:txEl>
                                          </p:spTgt>
                                        </p:tgtEl>
                                        <p:attrNameLst>
                                          <p:attrName>ppt_x</p:attrName>
                                        </p:attrNameLst>
                                      </p:cBhvr>
                                      <p:tavLst>
                                        <p:tav tm="0">
                                          <p:val>
                                            <p:strVal val="#ppt_x"/>
                                          </p:val>
                                        </p:tav>
                                        <p:tav tm="100000">
                                          <p:val>
                                            <p:strVal val="#ppt_x"/>
                                          </p:val>
                                        </p:tav>
                                      </p:tavLst>
                                    </p:anim>
                                    <p:anim calcmode="lin" valueType="num">
                                      <p:cBhvr>
                                        <p:cTn id="99" dur="1000" fill="hold"/>
                                        <p:tgtEl>
                                          <p:spTgt spid="9">
                                            <p:txEl>
                                              <p:pRg st="19" end="19"/>
                                            </p:txEl>
                                          </p:spTgt>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9">
                                            <p:txEl>
                                              <p:pRg st="20" end="20"/>
                                            </p:txEl>
                                          </p:spTgt>
                                        </p:tgtEl>
                                        <p:attrNameLst>
                                          <p:attrName>style.visibility</p:attrName>
                                        </p:attrNameLst>
                                      </p:cBhvr>
                                      <p:to>
                                        <p:strVal val="visible"/>
                                      </p:to>
                                    </p:set>
                                    <p:animEffect transition="in" filter="fade">
                                      <p:cBhvr>
                                        <p:cTn id="102" dur="1000"/>
                                        <p:tgtEl>
                                          <p:spTgt spid="9">
                                            <p:txEl>
                                              <p:pRg st="20" end="20"/>
                                            </p:txEl>
                                          </p:spTgt>
                                        </p:tgtEl>
                                      </p:cBhvr>
                                    </p:animEffect>
                                    <p:anim calcmode="lin" valueType="num">
                                      <p:cBhvr>
                                        <p:cTn id="103" dur="1000" fill="hold"/>
                                        <p:tgtEl>
                                          <p:spTgt spid="9">
                                            <p:txEl>
                                              <p:pRg st="20" end="20"/>
                                            </p:txEl>
                                          </p:spTgt>
                                        </p:tgtEl>
                                        <p:attrNameLst>
                                          <p:attrName>ppt_x</p:attrName>
                                        </p:attrNameLst>
                                      </p:cBhvr>
                                      <p:tavLst>
                                        <p:tav tm="0">
                                          <p:val>
                                            <p:strVal val="#ppt_x"/>
                                          </p:val>
                                        </p:tav>
                                        <p:tav tm="100000">
                                          <p:val>
                                            <p:strVal val="#ppt_x"/>
                                          </p:val>
                                        </p:tav>
                                      </p:tavLst>
                                    </p:anim>
                                    <p:anim calcmode="lin" valueType="num">
                                      <p:cBhvr>
                                        <p:cTn id="104" dur="1000" fill="hold"/>
                                        <p:tgtEl>
                                          <p:spTgt spid="9">
                                            <p:txEl>
                                              <p:pRg st="20" end="20"/>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fltVal val="0"/>
                                          </p:val>
                                        </p:tav>
                                        <p:tav tm="100000">
                                          <p:val>
                                            <p:strVal val="#ppt_h"/>
                                          </p:val>
                                        </p:tav>
                                      </p:tavLst>
                                    </p:anim>
                                    <p:animEffect transition="in" filter="fade">
                                      <p:cBhvr>
                                        <p:cTn id="1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zh-CN" dirty="0" smtClean="0">
                <a:solidFill>
                  <a:srgbClr val="003399"/>
                </a:solidFill>
              </a:rPr>
              <a:t>SC</a:t>
            </a:r>
            <a:r>
              <a:rPr lang="zh-CN" altLang="en-US" dirty="0" smtClean="0">
                <a:solidFill>
                  <a:srgbClr val="003399"/>
                </a:solidFill>
              </a:rPr>
              <a:t>大学生超算竞赛</a:t>
            </a:r>
            <a:r>
              <a:rPr lang="en-US" altLang="zh-CN" dirty="0" smtClean="0">
                <a:solidFill>
                  <a:srgbClr val="003399"/>
                </a:solidFill>
              </a:rPr>
              <a:t>(SC-SCC)</a:t>
            </a:r>
            <a:endParaRPr lang="zh-CN" altLang="en-US" dirty="0" smtClean="0"/>
          </a:p>
        </p:txBody>
      </p:sp>
      <p:sp>
        <p:nvSpPr>
          <p:cNvPr id="9219" name="Rectangle 3"/>
          <p:cNvSpPr>
            <a:spLocks noGrp="1" noChangeArrowheads="1"/>
          </p:cNvSpPr>
          <p:nvPr>
            <p:ph type="body" idx="1"/>
          </p:nvPr>
        </p:nvSpPr>
        <p:spPr>
          <a:xfrm>
            <a:off x="179388" y="981075"/>
            <a:ext cx="8839200" cy="3024188"/>
          </a:xfrm>
        </p:spPr>
        <p:txBody>
          <a:bodyPr/>
          <a:lstStyle/>
          <a:p>
            <a:r>
              <a:rPr lang="en-US" altLang="zh-CN" dirty="0" smtClean="0"/>
              <a:t>SC</a:t>
            </a:r>
            <a:r>
              <a:rPr lang="zh-CN" altLang="en-US" dirty="0" smtClean="0"/>
              <a:t>大学生超算竞赛</a:t>
            </a:r>
            <a:r>
              <a:rPr lang="en-US" altLang="zh-CN" dirty="0" smtClean="0"/>
              <a:t>(</a:t>
            </a:r>
            <a:r>
              <a:rPr lang="en-US" altLang="zh-TW" dirty="0" smtClean="0">
                <a:ea typeface="PMingLiU" pitchFamily="18" charset="-120"/>
              </a:rPr>
              <a:t>Student Cluster Competition</a:t>
            </a:r>
            <a:r>
              <a:rPr lang="en-US" altLang="zh-CN" dirty="0" smtClean="0">
                <a:ea typeface="PMingLiU" pitchFamily="18" charset="-120"/>
              </a:rPr>
              <a:t>,</a:t>
            </a:r>
            <a:r>
              <a:rPr lang="zh-CN" altLang="en-US" dirty="0" smtClean="0">
                <a:ea typeface="PMingLiU" pitchFamily="18" charset="-120"/>
              </a:rPr>
              <a:t>简称</a:t>
            </a:r>
            <a:r>
              <a:rPr lang="en-US" altLang="zh-CN" dirty="0" smtClean="0">
                <a:ea typeface="PMingLiU" pitchFamily="18" charset="-120"/>
              </a:rPr>
              <a:t>SC-SCC)</a:t>
            </a:r>
            <a:r>
              <a:rPr lang="zh-CN" altLang="en-US" dirty="0" smtClean="0">
                <a:ea typeface="PMingLiU" pitchFamily="18" charset="-120"/>
              </a:rPr>
              <a:t>，</a:t>
            </a:r>
            <a:r>
              <a:rPr lang="en-US" altLang="zh-CN" dirty="0" smtClean="0">
                <a:solidFill>
                  <a:schemeClr val="accent1"/>
                </a:solidFill>
              </a:rPr>
              <a:t>2007</a:t>
            </a:r>
            <a:r>
              <a:rPr lang="zh-CN" altLang="en-US" dirty="0" smtClean="0">
                <a:solidFill>
                  <a:schemeClr val="accent1"/>
                </a:solidFill>
              </a:rPr>
              <a:t>年为首届，今年是第</a:t>
            </a:r>
            <a:r>
              <a:rPr lang="en-US" altLang="zh-CN" dirty="0" smtClean="0">
                <a:solidFill>
                  <a:schemeClr val="accent1"/>
                </a:solidFill>
              </a:rPr>
              <a:t>10</a:t>
            </a:r>
            <a:r>
              <a:rPr lang="zh-CN" altLang="en-US" dirty="0" smtClean="0">
                <a:solidFill>
                  <a:schemeClr val="accent1"/>
                </a:solidFill>
              </a:rPr>
              <a:t>届。</a:t>
            </a:r>
            <a:endParaRPr lang="en-US" altLang="zh-CN" dirty="0" smtClean="0">
              <a:solidFill>
                <a:schemeClr val="accent1"/>
              </a:solidFill>
            </a:endParaRPr>
          </a:p>
          <a:p>
            <a:pPr lvl="1"/>
            <a:r>
              <a:rPr lang="zh-CN" altLang="en-US" sz="2000" dirty="0" smtClean="0"/>
              <a:t>网站：</a:t>
            </a:r>
            <a:r>
              <a:rPr lang="en-US" altLang="zh-CN" sz="2000" dirty="0" smtClean="0"/>
              <a:t>http://sc16.supercomputing.org/</a:t>
            </a:r>
          </a:p>
          <a:p>
            <a:r>
              <a:rPr lang="zh-CN" altLang="en-US" dirty="0" smtClean="0"/>
              <a:t>在国际超级计算大会（</a:t>
            </a:r>
            <a:r>
              <a:rPr lang="en-US" altLang="zh-CN" dirty="0" smtClean="0"/>
              <a:t>The International Conference for High Performance Computing, Networking, Storage and Analysis, </a:t>
            </a:r>
            <a:r>
              <a:rPr lang="zh-CN" altLang="en-US" dirty="0" smtClean="0"/>
              <a:t>简称</a:t>
            </a:r>
            <a:r>
              <a:rPr lang="en-US" altLang="zh-CN" dirty="0" smtClean="0"/>
              <a:t>SC </a:t>
            </a:r>
            <a:r>
              <a:rPr lang="zh-CN" altLang="en-US" dirty="0" smtClean="0"/>
              <a:t>）上举办。</a:t>
            </a:r>
            <a:r>
              <a:rPr lang="en-US" altLang="zh-CN" dirty="0" smtClean="0"/>
              <a:t>SC</a:t>
            </a:r>
            <a:r>
              <a:rPr lang="zh-CN" altLang="en-US" dirty="0" smtClean="0"/>
              <a:t> 是在美国召开的高性能计算研究领域最重要的会议。</a:t>
            </a:r>
          </a:p>
          <a:p>
            <a:pPr lvl="1"/>
            <a:r>
              <a:rPr lang="en-US" altLang="zh-CN" sz="2000" dirty="0" smtClean="0"/>
              <a:t>2017</a:t>
            </a:r>
            <a:r>
              <a:rPr lang="zh-CN" altLang="en-US" sz="2000" dirty="0" smtClean="0"/>
              <a:t>年为第</a:t>
            </a:r>
            <a:r>
              <a:rPr lang="en-US" altLang="zh-CN" sz="2000" dirty="0" smtClean="0"/>
              <a:t>29</a:t>
            </a:r>
            <a:r>
              <a:rPr lang="zh-CN" altLang="en-US" sz="2000" dirty="0" smtClean="0"/>
              <a:t>届</a:t>
            </a:r>
            <a:r>
              <a:rPr lang="en-US" altLang="zh-CN" sz="2000" dirty="0" smtClean="0"/>
              <a:t>SC</a:t>
            </a:r>
            <a:r>
              <a:rPr lang="zh-CN" altLang="en-US" sz="2000" dirty="0" smtClean="0"/>
              <a:t>，</a:t>
            </a:r>
            <a:r>
              <a:rPr lang="en-US" altLang="zh-CN" sz="2000" dirty="0" smtClean="0"/>
              <a:t>11</a:t>
            </a:r>
            <a:r>
              <a:rPr lang="zh-CN" altLang="en-US" sz="2000" dirty="0" smtClean="0"/>
              <a:t>月</a:t>
            </a:r>
            <a:r>
              <a:rPr lang="en-US" altLang="zh-CN" sz="2000" dirty="0" smtClean="0"/>
              <a:t>13-18</a:t>
            </a:r>
            <a:r>
              <a:rPr lang="zh-CN" altLang="en-US" sz="2000" dirty="0" smtClean="0"/>
              <a:t>日，美国，丹佛。</a:t>
            </a:r>
          </a:p>
          <a:p>
            <a:pPr lvl="1"/>
            <a:r>
              <a:rPr lang="zh-CN" altLang="en-US" sz="2000" dirty="0" smtClean="0"/>
              <a:t>每年两次的全球最新前</a:t>
            </a:r>
            <a:r>
              <a:rPr lang="en-US" altLang="zh-CN" sz="2000" dirty="0" smtClean="0"/>
              <a:t>500</a:t>
            </a:r>
            <a:r>
              <a:rPr lang="zh-CN" altLang="en-US" sz="2000" dirty="0" smtClean="0"/>
              <a:t>名超级计算机排名，下半年由此会议公开发表。今年</a:t>
            </a:r>
            <a:r>
              <a:rPr lang="en-US" altLang="zh-CN" sz="2000" dirty="0" smtClean="0"/>
              <a:t>11</a:t>
            </a:r>
            <a:r>
              <a:rPr lang="zh-CN" altLang="en-US" sz="2000" dirty="0" smtClean="0"/>
              <a:t>月份发表第</a:t>
            </a:r>
            <a:r>
              <a:rPr lang="en-US" altLang="zh-CN" sz="2000" dirty="0" smtClean="0"/>
              <a:t>48</a:t>
            </a:r>
            <a:r>
              <a:rPr lang="zh-CN" altLang="en-US" sz="2000" dirty="0" smtClean="0"/>
              <a:t>届</a:t>
            </a:r>
            <a:r>
              <a:rPr lang="en-US" altLang="zh-CN" sz="2000" dirty="0" smtClean="0"/>
              <a:t>TOP500</a:t>
            </a:r>
            <a:r>
              <a:rPr lang="zh-CN" altLang="en-US" sz="2000" dirty="0" smtClean="0"/>
              <a:t>排行榜。</a:t>
            </a:r>
            <a:endParaRPr lang="en-US" altLang="zh-CN" sz="2000" dirty="0" smtClean="0"/>
          </a:p>
        </p:txBody>
      </p:sp>
      <p:pic>
        <p:nvPicPr>
          <p:cNvPr id="9220" name="图片 2"/>
          <p:cNvPicPr>
            <a:picLocks noChangeAspect="1"/>
          </p:cNvPicPr>
          <p:nvPr/>
        </p:nvPicPr>
        <p:blipFill>
          <a:blip r:embed="rId3">
            <a:extLst>
              <a:ext uri="{28A0092B-C50C-407E-A947-70E740481C1C}">
                <a14:useLocalDpi xmlns:a14="http://schemas.microsoft.com/office/drawing/2010/main" val="0"/>
              </a:ext>
            </a:extLst>
          </a:blip>
          <a:srcRect l="928" t="26370" r="1591" b="13557"/>
          <a:stretch>
            <a:fillRect/>
          </a:stretch>
        </p:blipFill>
        <p:spPr bwMode="auto">
          <a:xfrm>
            <a:off x="669925" y="4724400"/>
            <a:ext cx="785812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72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zh-CN" dirty="0" smtClean="0">
                <a:solidFill>
                  <a:srgbClr val="003399"/>
                </a:solidFill>
              </a:rPr>
              <a:t>ISC</a:t>
            </a:r>
            <a:r>
              <a:rPr lang="zh-CN" altLang="en-US" dirty="0" smtClean="0">
                <a:solidFill>
                  <a:srgbClr val="003399"/>
                </a:solidFill>
              </a:rPr>
              <a:t>大学生超算竞赛</a:t>
            </a:r>
            <a:r>
              <a:rPr lang="en-US" altLang="zh-CN" dirty="0" smtClean="0">
                <a:solidFill>
                  <a:srgbClr val="003399"/>
                </a:solidFill>
              </a:rPr>
              <a:t>(ISC-SCC)</a:t>
            </a:r>
            <a:endParaRPr lang="zh-CN" altLang="en-US" dirty="0" smtClean="0">
              <a:solidFill>
                <a:srgbClr val="003399"/>
              </a:solidFill>
            </a:endParaRPr>
          </a:p>
        </p:txBody>
      </p:sp>
      <p:sp>
        <p:nvSpPr>
          <p:cNvPr id="7171" name="Rectangle 3"/>
          <p:cNvSpPr>
            <a:spLocks noGrp="1" noChangeArrowheads="1"/>
          </p:cNvSpPr>
          <p:nvPr>
            <p:ph type="body" idx="1"/>
          </p:nvPr>
        </p:nvSpPr>
        <p:spPr>
          <a:xfrm>
            <a:off x="179388" y="981075"/>
            <a:ext cx="8839200" cy="3222625"/>
          </a:xfrm>
        </p:spPr>
        <p:txBody>
          <a:bodyPr/>
          <a:lstStyle/>
          <a:p>
            <a:pPr>
              <a:lnSpc>
                <a:spcPct val="90000"/>
              </a:lnSpc>
            </a:pPr>
            <a:r>
              <a:rPr lang="en-US" altLang="zh-CN" dirty="0" smtClean="0"/>
              <a:t>ISC</a:t>
            </a:r>
            <a:r>
              <a:rPr lang="zh-CN" altLang="en-US" dirty="0" smtClean="0"/>
              <a:t>大学生超算竞赛</a:t>
            </a:r>
            <a:r>
              <a:rPr lang="en-US" altLang="zh-CN" dirty="0" smtClean="0"/>
              <a:t>(</a:t>
            </a:r>
            <a:r>
              <a:rPr lang="en-US" altLang="zh-TW" dirty="0" smtClean="0">
                <a:ea typeface="PMingLiU" pitchFamily="18" charset="-120"/>
              </a:rPr>
              <a:t>Student Cluster Competition</a:t>
            </a:r>
            <a:r>
              <a:rPr lang="en-US" altLang="zh-CN" dirty="0" smtClean="0">
                <a:ea typeface="PMingLiU" pitchFamily="18" charset="-120"/>
              </a:rPr>
              <a:t>,</a:t>
            </a:r>
            <a:r>
              <a:rPr lang="zh-CN" altLang="en-US" dirty="0" smtClean="0">
                <a:ea typeface="PMingLiU" pitchFamily="18" charset="-120"/>
              </a:rPr>
              <a:t>简称</a:t>
            </a:r>
            <a:r>
              <a:rPr lang="en-US" altLang="zh-CN" dirty="0" smtClean="0">
                <a:ea typeface="PMingLiU" pitchFamily="18" charset="-120"/>
              </a:rPr>
              <a:t>ISC-SCC)</a:t>
            </a:r>
            <a:r>
              <a:rPr lang="zh-CN" altLang="en-US" dirty="0" smtClean="0">
                <a:ea typeface="PMingLiU" pitchFamily="18" charset="-120"/>
              </a:rPr>
              <a:t>，</a:t>
            </a:r>
            <a:r>
              <a:rPr lang="en-US" altLang="zh-CN" dirty="0" smtClean="0">
                <a:solidFill>
                  <a:schemeClr val="accent1"/>
                </a:solidFill>
              </a:rPr>
              <a:t>2012</a:t>
            </a:r>
            <a:r>
              <a:rPr lang="zh-CN" altLang="en-US" dirty="0" smtClean="0">
                <a:solidFill>
                  <a:schemeClr val="accent1"/>
                </a:solidFill>
              </a:rPr>
              <a:t>年为首届，</a:t>
            </a:r>
            <a:r>
              <a:rPr lang="en-US" altLang="zh-CN" dirty="0" smtClean="0">
                <a:solidFill>
                  <a:schemeClr val="accent1"/>
                </a:solidFill>
              </a:rPr>
              <a:t>2016</a:t>
            </a:r>
            <a:r>
              <a:rPr lang="zh-CN" altLang="en-US" dirty="0" smtClean="0">
                <a:solidFill>
                  <a:schemeClr val="accent1"/>
                </a:solidFill>
              </a:rPr>
              <a:t>年是第</a:t>
            </a:r>
            <a:r>
              <a:rPr lang="en-US" altLang="zh-CN" dirty="0" smtClean="0">
                <a:solidFill>
                  <a:schemeClr val="accent1"/>
                </a:solidFill>
              </a:rPr>
              <a:t>5</a:t>
            </a:r>
            <a:r>
              <a:rPr lang="zh-CN" altLang="en-US" dirty="0" smtClean="0">
                <a:solidFill>
                  <a:schemeClr val="accent1"/>
                </a:solidFill>
              </a:rPr>
              <a:t>届。</a:t>
            </a:r>
          </a:p>
          <a:p>
            <a:pPr lvl="1"/>
            <a:r>
              <a:rPr lang="zh-CN" altLang="en-US" sz="2000" dirty="0" smtClean="0"/>
              <a:t>网站：</a:t>
            </a:r>
            <a:r>
              <a:rPr lang="en-US" altLang="en-US" sz="2000" dirty="0" smtClean="0"/>
              <a:t>http://www.isc-hpc.com/overview.html</a:t>
            </a:r>
            <a:endParaRPr lang="en-US" altLang="zh-CN" sz="2000" dirty="0" smtClean="0"/>
          </a:p>
          <a:p>
            <a:r>
              <a:rPr lang="zh-CN" altLang="en-US" dirty="0" smtClean="0"/>
              <a:t>在国际超级计算机大会（</a:t>
            </a:r>
            <a:r>
              <a:rPr lang="en-US" altLang="zh-CN" dirty="0" smtClean="0"/>
              <a:t>International Supercomputing Conference </a:t>
            </a:r>
            <a:r>
              <a:rPr lang="zh-CN" altLang="en-US" dirty="0" smtClean="0"/>
              <a:t>，简称</a:t>
            </a:r>
            <a:r>
              <a:rPr lang="en-US" altLang="zh-CN" dirty="0" smtClean="0"/>
              <a:t>ISC</a:t>
            </a:r>
            <a:r>
              <a:rPr lang="zh-CN" altLang="en-US" dirty="0" smtClean="0"/>
              <a:t>）举办。</a:t>
            </a:r>
            <a:r>
              <a:rPr lang="en-US" altLang="zh-CN" dirty="0" smtClean="0"/>
              <a:t>ISC</a:t>
            </a:r>
            <a:r>
              <a:rPr lang="zh-CN" altLang="en-US" dirty="0" smtClean="0"/>
              <a:t> 是在欧州召开的高性能计算研究领域最重要的会议。</a:t>
            </a:r>
          </a:p>
          <a:p>
            <a:pPr lvl="1"/>
            <a:r>
              <a:rPr lang="en-US" altLang="zh-CN" sz="2000" dirty="0" smtClean="0"/>
              <a:t>2017</a:t>
            </a:r>
            <a:r>
              <a:rPr lang="zh-CN" altLang="en-US" sz="2000" dirty="0" smtClean="0"/>
              <a:t>年为第</a:t>
            </a:r>
            <a:r>
              <a:rPr lang="en-US" altLang="zh-CN" sz="2000" dirty="0" smtClean="0"/>
              <a:t>32</a:t>
            </a:r>
            <a:r>
              <a:rPr lang="zh-CN" altLang="en-US" sz="2000" dirty="0" smtClean="0"/>
              <a:t>届</a:t>
            </a:r>
            <a:r>
              <a:rPr lang="en-US" altLang="zh-CN" sz="2000" dirty="0" smtClean="0"/>
              <a:t>ISC, 6</a:t>
            </a:r>
            <a:r>
              <a:rPr lang="zh-CN" altLang="en-US" sz="2000" dirty="0" smtClean="0"/>
              <a:t>月</a:t>
            </a:r>
            <a:r>
              <a:rPr lang="en-US" altLang="zh-CN" sz="2000" dirty="0" smtClean="0"/>
              <a:t>19-23</a:t>
            </a:r>
            <a:r>
              <a:rPr lang="zh-CN" altLang="en-US" sz="2000" dirty="0" smtClean="0"/>
              <a:t>日，德国，法兰克福。</a:t>
            </a:r>
          </a:p>
          <a:p>
            <a:pPr lvl="1"/>
            <a:r>
              <a:rPr lang="zh-CN" altLang="en-US" sz="2000" dirty="0" smtClean="0"/>
              <a:t>每年两次的全球最新前</a:t>
            </a:r>
            <a:r>
              <a:rPr lang="en-US" altLang="zh-CN" sz="2000" dirty="0" smtClean="0"/>
              <a:t>500</a:t>
            </a:r>
            <a:r>
              <a:rPr lang="zh-CN" altLang="en-US" sz="2000" dirty="0" smtClean="0"/>
              <a:t>名超级计算机排名，上半年由此会议公开发表。今年</a:t>
            </a:r>
            <a:r>
              <a:rPr lang="en-US" altLang="zh-CN" sz="2000" dirty="0" smtClean="0"/>
              <a:t>6</a:t>
            </a:r>
            <a:r>
              <a:rPr lang="zh-CN" altLang="en-US" sz="2000" dirty="0" smtClean="0"/>
              <a:t>月份发表第</a:t>
            </a:r>
            <a:r>
              <a:rPr lang="en-US" altLang="zh-CN" sz="2000" dirty="0" smtClean="0"/>
              <a:t>47</a:t>
            </a:r>
            <a:r>
              <a:rPr lang="zh-CN" altLang="en-US" sz="2000" dirty="0" smtClean="0"/>
              <a:t>届</a:t>
            </a:r>
            <a:r>
              <a:rPr lang="en-US" altLang="zh-CN" sz="2000" dirty="0" smtClean="0"/>
              <a:t>TOP500</a:t>
            </a:r>
            <a:r>
              <a:rPr lang="zh-CN" altLang="en-US" sz="2000" dirty="0" smtClean="0"/>
              <a:t>排行榜 。</a:t>
            </a:r>
            <a:endParaRPr lang="en-US" altLang="zh-CN" sz="2000" dirty="0" smtClean="0"/>
          </a:p>
        </p:txBody>
      </p:sp>
      <p:pic>
        <p:nvPicPr>
          <p:cNvPr id="7172" name="图片 3"/>
          <p:cNvPicPr>
            <a:picLocks noChangeAspect="1"/>
          </p:cNvPicPr>
          <p:nvPr/>
        </p:nvPicPr>
        <p:blipFill>
          <a:blip r:embed="rId3">
            <a:extLst>
              <a:ext uri="{28A0092B-C50C-407E-A947-70E740481C1C}">
                <a14:useLocalDpi xmlns:a14="http://schemas.microsoft.com/office/drawing/2010/main" val="0"/>
              </a:ext>
            </a:extLst>
          </a:blip>
          <a:srcRect l="3761" t="20641" r="5045" b="8408"/>
          <a:stretch>
            <a:fillRect/>
          </a:stretch>
        </p:blipFill>
        <p:spPr bwMode="auto">
          <a:xfrm>
            <a:off x="1619250" y="4348163"/>
            <a:ext cx="56086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338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zh-CN" dirty="0" smtClean="0">
                <a:solidFill>
                  <a:srgbClr val="003399"/>
                </a:solidFill>
              </a:rPr>
              <a:t>ASC</a:t>
            </a:r>
            <a:r>
              <a:rPr lang="zh-CN" altLang="en-US" dirty="0" smtClean="0">
                <a:solidFill>
                  <a:srgbClr val="003399"/>
                </a:solidFill>
              </a:rPr>
              <a:t>大学生超算</a:t>
            </a:r>
            <a:r>
              <a:rPr lang="zh-CN" altLang="en-US" dirty="0" smtClean="0"/>
              <a:t>竞赛</a:t>
            </a:r>
          </a:p>
        </p:txBody>
      </p:sp>
      <p:sp>
        <p:nvSpPr>
          <p:cNvPr id="13315" name="Rectangle 3"/>
          <p:cNvSpPr>
            <a:spLocks noGrp="1" noChangeArrowheads="1"/>
          </p:cNvSpPr>
          <p:nvPr>
            <p:ph type="body" idx="1"/>
          </p:nvPr>
        </p:nvSpPr>
        <p:spPr>
          <a:xfrm>
            <a:off x="179388" y="981075"/>
            <a:ext cx="8839200" cy="3024188"/>
          </a:xfrm>
        </p:spPr>
        <p:txBody>
          <a:bodyPr/>
          <a:lstStyle/>
          <a:p>
            <a:r>
              <a:rPr lang="zh-CN" altLang="en-US" b="0" dirty="0" smtClean="0"/>
              <a:t>亚洲大学生超级计算机竞赛（</a:t>
            </a:r>
            <a:r>
              <a:rPr lang="en-US" altLang="zh-CN" b="0" dirty="0" smtClean="0"/>
              <a:t>Asia Student Supercomputer Challenge )</a:t>
            </a:r>
            <a:r>
              <a:rPr lang="zh-CN" altLang="en-US" dirty="0" smtClean="0">
                <a:ea typeface="PMingLiU" panose="02020500000000000000" pitchFamily="18" charset="-120"/>
              </a:rPr>
              <a:t>由</a:t>
            </a:r>
            <a:r>
              <a:rPr lang="zh-CN" altLang="en-US" b="0" dirty="0" smtClean="0"/>
              <a:t>日本、俄罗斯、韩国、新加坡、泰国、中国台湾、中国香港等国家和地区的超算专家和机构联合</a:t>
            </a:r>
            <a:r>
              <a:rPr lang="en-US" altLang="zh-CN" b="0" dirty="0" smtClean="0"/>
              <a:t>ASC</a:t>
            </a:r>
            <a:r>
              <a:rPr lang="zh-CN" altLang="en-US" b="0" dirty="0" smtClean="0"/>
              <a:t>发起和组织。</a:t>
            </a:r>
            <a:r>
              <a:rPr lang="zh-CN" altLang="en-US" dirty="0" smtClean="0">
                <a:ea typeface="PMingLiU" panose="02020500000000000000" pitchFamily="18" charset="-120"/>
              </a:rPr>
              <a:t>，</a:t>
            </a:r>
            <a:r>
              <a:rPr lang="en-US" altLang="zh-CN" dirty="0" smtClean="0">
                <a:solidFill>
                  <a:schemeClr val="accent1"/>
                </a:solidFill>
              </a:rPr>
              <a:t>2013</a:t>
            </a:r>
            <a:r>
              <a:rPr lang="zh-CN" altLang="en-US" dirty="0" smtClean="0">
                <a:solidFill>
                  <a:schemeClr val="accent1"/>
                </a:solidFill>
              </a:rPr>
              <a:t>年为首届，今年是第</a:t>
            </a:r>
            <a:r>
              <a:rPr lang="en-US" altLang="zh-CN" dirty="0">
                <a:solidFill>
                  <a:schemeClr val="accent1"/>
                </a:solidFill>
              </a:rPr>
              <a:t>5</a:t>
            </a:r>
            <a:r>
              <a:rPr lang="zh-CN" altLang="en-US" dirty="0" smtClean="0">
                <a:solidFill>
                  <a:schemeClr val="accent1"/>
                </a:solidFill>
              </a:rPr>
              <a:t>届。</a:t>
            </a:r>
            <a:endParaRPr lang="en-US" altLang="zh-CN" dirty="0" smtClean="0">
              <a:solidFill>
                <a:schemeClr val="accent1"/>
              </a:solidFill>
            </a:endParaRPr>
          </a:p>
          <a:p>
            <a:pPr lvl="1"/>
            <a:r>
              <a:rPr lang="zh-CN" altLang="en-US" dirty="0" smtClean="0"/>
              <a:t>网站：</a:t>
            </a:r>
            <a:r>
              <a:rPr lang="en-US" altLang="zh-CN" dirty="0" smtClean="0">
                <a:hlinkClick r:id="rId3"/>
              </a:rPr>
              <a:t>http://www.asc-events.org/ASC16/</a:t>
            </a:r>
            <a:endParaRPr lang="en-US" altLang="zh-CN" dirty="0" smtClean="0"/>
          </a:p>
        </p:txBody>
      </p:sp>
      <p:pic>
        <p:nvPicPr>
          <p:cNvPr id="13316" name="Picture 4" descr="http://www.asc-events.org/ASC14/img/top_14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3357563"/>
            <a:ext cx="85534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89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lstStyle/>
          <a:p>
            <a:pPr marL="342900" indent="-342900"/>
            <a:r>
              <a:rPr lang="en-US" altLang="zh-CN" dirty="0" smtClean="0">
                <a:solidFill>
                  <a:srgbClr val="003399"/>
                </a:solidFill>
              </a:rPr>
              <a:t>RDMA</a:t>
            </a:r>
            <a:r>
              <a:rPr lang="zh-CN" altLang="en-US" dirty="0"/>
              <a:t>竞赛</a:t>
            </a:r>
            <a:r>
              <a:rPr lang="zh-CN" altLang="en-US" dirty="0" smtClean="0"/>
              <a:t>：</a:t>
            </a:r>
            <a:r>
              <a:rPr lang="en-US" altLang="zh-CN" dirty="0" smtClean="0"/>
              <a:t>@HPC China</a:t>
            </a:r>
            <a:endParaRPr lang="zh-CN" altLang="en-US" dirty="0" smtClean="0">
              <a:solidFill>
                <a:srgbClr val="003399"/>
              </a:solidFill>
            </a:endParaRPr>
          </a:p>
        </p:txBody>
      </p:sp>
      <p:sp>
        <p:nvSpPr>
          <p:cNvPr id="11267" name="内容占位符 2"/>
          <p:cNvSpPr>
            <a:spLocks noGrp="1"/>
          </p:cNvSpPr>
          <p:nvPr>
            <p:ph idx="1"/>
          </p:nvPr>
        </p:nvSpPr>
        <p:spPr/>
        <p:txBody>
          <a:bodyPr/>
          <a:lstStyle/>
          <a:p>
            <a:pPr algn="just"/>
            <a:r>
              <a:rPr lang="zh-CN" altLang="en-US" dirty="0" smtClean="0"/>
              <a:t>大学生</a:t>
            </a:r>
            <a:r>
              <a:rPr lang="en-US" altLang="zh-CN" dirty="0" smtClean="0"/>
              <a:t>RDMA(Remote Direct Memory Access</a:t>
            </a:r>
            <a:r>
              <a:rPr lang="zh-CN" altLang="zh-CN" dirty="0" smtClean="0"/>
              <a:t>，远程直接数据访问</a:t>
            </a:r>
            <a:r>
              <a:rPr lang="en-US" altLang="zh-CN" dirty="0" smtClean="0"/>
              <a:t>) </a:t>
            </a:r>
            <a:r>
              <a:rPr lang="zh-CN" altLang="en-US" dirty="0" smtClean="0"/>
              <a:t>竞赛，</a:t>
            </a:r>
            <a:r>
              <a:rPr lang="zh-CN" altLang="zh-CN" dirty="0" smtClean="0"/>
              <a:t>由国际高性能计算咨询委员</a:t>
            </a:r>
            <a:r>
              <a:rPr lang="en-US" altLang="zh-CN" dirty="0" smtClean="0"/>
              <a:t>(HPC Advisory Council)</a:t>
            </a:r>
            <a:r>
              <a:rPr lang="zh-CN" altLang="en-US" dirty="0" smtClean="0"/>
              <a:t>主</a:t>
            </a:r>
            <a:r>
              <a:rPr lang="zh-CN" altLang="zh-CN" dirty="0" smtClean="0"/>
              <a:t>办</a:t>
            </a:r>
            <a:r>
              <a:rPr lang="en-US" altLang="zh-CN" dirty="0" smtClean="0"/>
              <a:t>, </a:t>
            </a:r>
            <a:r>
              <a:rPr lang="en-US" altLang="zh-CN" dirty="0" smtClean="0">
                <a:solidFill>
                  <a:schemeClr val="accent1"/>
                </a:solidFill>
              </a:rPr>
              <a:t>2013</a:t>
            </a:r>
            <a:r>
              <a:rPr lang="zh-CN" altLang="en-US" dirty="0" smtClean="0">
                <a:solidFill>
                  <a:schemeClr val="accent1"/>
                </a:solidFill>
              </a:rPr>
              <a:t>年是首届，</a:t>
            </a:r>
            <a:r>
              <a:rPr lang="en-US" altLang="zh-CN" dirty="0" smtClean="0">
                <a:solidFill>
                  <a:schemeClr val="accent1"/>
                </a:solidFill>
              </a:rPr>
              <a:t>2017</a:t>
            </a:r>
            <a:r>
              <a:rPr lang="zh-CN" altLang="en-US" dirty="0" smtClean="0">
                <a:solidFill>
                  <a:schemeClr val="accent1"/>
                </a:solidFill>
              </a:rPr>
              <a:t>年是</a:t>
            </a:r>
            <a:r>
              <a:rPr lang="zh-CN" altLang="zh-CN" dirty="0" smtClean="0">
                <a:solidFill>
                  <a:schemeClr val="accent1"/>
                </a:solidFill>
              </a:rPr>
              <a:t>第</a:t>
            </a:r>
            <a:r>
              <a:rPr lang="en-US" altLang="zh-CN" dirty="0">
                <a:solidFill>
                  <a:schemeClr val="accent1"/>
                </a:solidFill>
              </a:rPr>
              <a:t>5</a:t>
            </a:r>
            <a:r>
              <a:rPr lang="zh-CN" altLang="zh-CN" dirty="0" smtClean="0">
                <a:solidFill>
                  <a:schemeClr val="accent1"/>
                </a:solidFill>
              </a:rPr>
              <a:t>届</a:t>
            </a:r>
            <a:r>
              <a:rPr lang="zh-CN" altLang="en-US" dirty="0">
                <a:solidFill>
                  <a:schemeClr val="accent1"/>
                </a:solidFill>
              </a:rPr>
              <a:t>。</a:t>
            </a:r>
            <a:endParaRPr lang="en-US" altLang="zh-CN" dirty="0" smtClean="0">
              <a:solidFill>
                <a:schemeClr val="accent1"/>
              </a:solidFill>
            </a:endParaRPr>
          </a:p>
          <a:p>
            <a:pPr algn="just"/>
            <a:r>
              <a:rPr lang="en-US" altLang="zh-CN" dirty="0" smtClean="0"/>
              <a:t>RDMA</a:t>
            </a:r>
            <a:r>
              <a:rPr lang="zh-CN" altLang="zh-CN" dirty="0" smtClean="0"/>
              <a:t>技术已经在高性能计算的消息传递编程接口（</a:t>
            </a:r>
            <a:r>
              <a:rPr lang="en-US" altLang="zh-CN" dirty="0" smtClean="0"/>
              <a:t>MPI</a:t>
            </a:r>
            <a:r>
              <a:rPr lang="zh-CN" altLang="zh-CN" dirty="0" smtClean="0"/>
              <a:t>）、并行文件系统（</a:t>
            </a:r>
            <a:r>
              <a:rPr lang="en-US" altLang="zh-CN" dirty="0" err="1" smtClean="0"/>
              <a:t>Lustre</a:t>
            </a:r>
            <a:r>
              <a:rPr lang="zh-CN" altLang="zh-CN" dirty="0" smtClean="0"/>
              <a:t>、</a:t>
            </a:r>
            <a:r>
              <a:rPr lang="en-US" altLang="zh-CN" dirty="0" smtClean="0"/>
              <a:t>GPFS</a:t>
            </a:r>
            <a:r>
              <a:rPr lang="zh-CN" altLang="zh-CN" dirty="0" smtClean="0"/>
              <a:t>）、以及各种对性能（延时、带宽和利用率）和可扩展性要求苛刻的场合得到了广泛应用。</a:t>
            </a:r>
            <a:r>
              <a:rPr lang="en-US" altLang="zh-CN" dirty="0" smtClean="0"/>
              <a:t> </a:t>
            </a:r>
            <a:r>
              <a:rPr lang="zh-CN" altLang="zh-CN" dirty="0" smtClean="0"/>
              <a:t>高性能计算、云计算、大数据、深度学习等应用领域产生了惊人的海量数据，都依赖于</a:t>
            </a:r>
            <a:r>
              <a:rPr lang="en-US" altLang="zh-CN" dirty="0" smtClean="0"/>
              <a:t>RDMA</a:t>
            </a:r>
            <a:r>
              <a:rPr lang="zh-CN" altLang="zh-CN" dirty="0" smtClean="0"/>
              <a:t>技术。</a:t>
            </a:r>
            <a:r>
              <a:rPr lang="en-US" altLang="zh-CN" dirty="0" smtClean="0"/>
              <a:t> </a:t>
            </a:r>
            <a:endParaRPr lang="zh-CN" altLang="en-US" dirty="0" smtClean="0"/>
          </a:p>
        </p:txBody>
      </p:sp>
      <p:sp>
        <p:nvSpPr>
          <p:cNvPr id="11268" name="日期占位符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1BD98B83-427F-4FA0-A322-0FD4C67E2B02}" type="datetime1">
              <a:rPr lang="zh-CN" altLang="en-US" sz="1400" smtClean="0">
                <a:solidFill>
                  <a:schemeClr val="tx1"/>
                </a:solidFill>
              </a:rPr>
              <a:pPr/>
              <a:t>2017/12/12</a:t>
            </a:fld>
            <a:endParaRPr lang="en-US" altLang="zh-CN" sz="1400" smtClean="0">
              <a:solidFill>
                <a:schemeClr val="tx1"/>
              </a:solidFill>
            </a:endParaRPr>
          </a:p>
        </p:txBody>
      </p:sp>
      <p:sp>
        <p:nvSpPr>
          <p:cNvPr id="11269"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r>
              <a:rPr lang="en-US" altLang="zh-CN" sz="1400" smtClean="0">
                <a:solidFill>
                  <a:schemeClr val="tx1"/>
                </a:solidFill>
              </a:rPr>
              <a:t>An Hong CS USTC </a:t>
            </a:r>
          </a:p>
        </p:txBody>
      </p:sp>
      <p:sp>
        <p:nvSpPr>
          <p:cNvPr id="11270"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Arial" panose="020B0604020202020204" pitchFamily="34" charset="0"/>
                <a:ea typeface="宋体" panose="02010600030101010101" pitchFamily="2" charset="-122"/>
              </a:defRPr>
            </a:lvl1pPr>
            <a:lvl2pPr marL="742950" indent="-285750">
              <a:defRPr sz="2400">
                <a:solidFill>
                  <a:schemeClr val="accent2"/>
                </a:solidFill>
                <a:latin typeface="Arial" panose="020B0604020202020204" pitchFamily="34" charset="0"/>
                <a:ea typeface="宋体" panose="02010600030101010101" pitchFamily="2" charset="-122"/>
              </a:defRPr>
            </a:lvl2pPr>
            <a:lvl3pPr marL="1143000" indent="-228600">
              <a:defRPr sz="2400">
                <a:solidFill>
                  <a:schemeClr val="accent2"/>
                </a:solidFill>
                <a:latin typeface="Arial" panose="020B0604020202020204" pitchFamily="34" charset="0"/>
                <a:ea typeface="宋体" panose="02010600030101010101" pitchFamily="2" charset="-122"/>
              </a:defRPr>
            </a:lvl3pPr>
            <a:lvl4pPr marL="1600200" indent="-228600">
              <a:defRPr sz="2400">
                <a:solidFill>
                  <a:schemeClr val="accent2"/>
                </a:solidFill>
                <a:latin typeface="Arial" panose="020B0604020202020204" pitchFamily="34" charset="0"/>
                <a:ea typeface="宋体" panose="02010600030101010101" pitchFamily="2" charset="-122"/>
              </a:defRPr>
            </a:lvl4pPr>
            <a:lvl5pPr marL="2057400" indent="-228600">
              <a:defRPr sz="2400">
                <a:solidFill>
                  <a:schemeClr val="accent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accent2"/>
                </a:solidFill>
                <a:latin typeface="Arial" panose="020B0604020202020204" pitchFamily="34" charset="0"/>
                <a:ea typeface="宋体" panose="02010600030101010101" pitchFamily="2" charset="-122"/>
              </a:defRPr>
            </a:lvl9pPr>
          </a:lstStyle>
          <a:p>
            <a:fld id="{059C97D4-0626-4FA6-96CC-865F970F1D80}" type="slidenum">
              <a:rPr lang="en-US" altLang="zh-CN" sz="1400">
                <a:solidFill>
                  <a:schemeClr val="tx1"/>
                </a:solidFill>
              </a:rPr>
              <a:pPr/>
              <a:t>33</a:t>
            </a:fld>
            <a:endParaRPr lang="en-US" altLang="zh-CN" sz="1400">
              <a:solidFill>
                <a:schemeClr val="tx1"/>
              </a:solidFill>
            </a:endParaRPr>
          </a:p>
        </p:txBody>
      </p:sp>
      <p:pic>
        <p:nvPicPr>
          <p:cNvPr id="11271" name="图片 6" descr="http://news.ustc.edu.cn/xwbl/201511/W020151116612459021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4724400"/>
            <a:ext cx="52578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0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zh-CN" dirty="0" smtClean="0">
                <a:solidFill>
                  <a:srgbClr val="003399"/>
                </a:solidFill>
              </a:rPr>
              <a:t>PAC</a:t>
            </a:r>
            <a:r>
              <a:rPr lang="zh-CN" altLang="en-US" dirty="0"/>
              <a:t>竞赛</a:t>
            </a:r>
            <a:r>
              <a:rPr lang="zh-CN" altLang="en-US" dirty="0" smtClean="0"/>
              <a:t>：</a:t>
            </a:r>
            <a:r>
              <a:rPr lang="en-US" altLang="zh-CN" dirty="0" smtClean="0"/>
              <a:t>@HPC </a:t>
            </a:r>
            <a:r>
              <a:rPr lang="en-US" altLang="zh-CN" dirty="0"/>
              <a:t>China</a:t>
            </a:r>
            <a:endParaRPr lang="zh-CN" altLang="en-US" dirty="0" smtClean="0">
              <a:solidFill>
                <a:srgbClr val="003399"/>
              </a:solidFill>
            </a:endParaRPr>
          </a:p>
        </p:txBody>
      </p:sp>
      <p:sp>
        <p:nvSpPr>
          <p:cNvPr id="12291" name="Rectangle 3"/>
          <p:cNvSpPr>
            <a:spLocks noGrp="1" noChangeArrowheads="1"/>
          </p:cNvSpPr>
          <p:nvPr>
            <p:ph type="body" idx="1"/>
          </p:nvPr>
        </p:nvSpPr>
        <p:spPr>
          <a:xfrm>
            <a:off x="179388" y="981075"/>
            <a:ext cx="8839200" cy="3222625"/>
          </a:xfrm>
        </p:spPr>
        <p:txBody>
          <a:bodyPr/>
          <a:lstStyle/>
          <a:p>
            <a:r>
              <a:rPr lang="zh-CN" altLang="en-US" dirty="0" smtClean="0"/>
              <a:t> </a:t>
            </a:r>
            <a:r>
              <a:rPr lang="en-US" altLang="zh-CN" dirty="0" smtClean="0"/>
              <a:t>PAC</a:t>
            </a:r>
            <a:r>
              <a:rPr lang="zh-CN" altLang="en-US" dirty="0" smtClean="0"/>
              <a:t>（</a:t>
            </a:r>
            <a:r>
              <a:rPr lang="en-US" altLang="zh-CN" dirty="0" smtClean="0"/>
              <a:t>Parallel Application Challenge,</a:t>
            </a:r>
            <a:r>
              <a:rPr lang="zh-CN" altLang="en-US" dirty="0" smtClean="0"/>
              <a:t>简称</a:t>
            </a:r>
            <a:r>
              <a:rPr lang="en-US" altLang="zh-CN" dirty="0" smtClean="0"/>
              <a:t>PAC</a:t>
            </a:r>
            <a:r>
              <a:rPr lang="zh-CN" altLang="en-US" dirty="0" smtClean="0"/>
              <a:t>）竞赛由</a:t>
            </a:r>
            <a:r>
              <a:rPr lang="zh-CN" altLang="en-US" b="0" dirty="0" smtClean="0"/>
              <a:t>中国计算机学会高性能计算专业委员会主办，教育部高等学校计算机类专业教学指导委员会联合英特尔（中国）有限公司共同主办，北京并行科技股份有限公司承办，国家超算中心协办。</a:t>
            </a:r>
            <a:r>
              <a:rPr lang="en-US" altLang="zh-CN" dirty="0">
                <a:solidFill>
                  <a:schemeClr val="accent1"/>
                </a:solidFill>
              </a:rPr>
              <a:t>2013</a:t>
            </a:r>
            <a:r>
              <a:rPr lang="zh-CN" altLang="en-US" dirty="0">
                <a:solidFill>
                  <a:schemeClr val="accent1"/>
                </a:solidFill>
              </a:rPr>
              <a:t>年是首届，</a:t>
            </a:r>
            <a:r>
              <a:rPr lang="en-US" altLang="zh-CN" dirty="0" smtClean="0">
                <a:solidFill>
                  <a:schemeClr val="accent1"/>
                </a:solidFill>
              </a:rPr>
              <a:t>2017</a:t>
            </a:r>
            <a:r>
              <a:rPr lang="zh-CN" altLang="en-US" dirty="0" smtClean="0">
                <a:solidFill>
                  <a:schemeClr val="accent1"/>
                </a:solidFill>
              </a:rPr>
              <a:t>年</a:t>
            </a:r>
            <a:r>
              <a:rPr lang="zh-CN" altLang="en-US" dirty="0">
                <a:solidFill>
                  <a:schemeClr val="accent1"/>
                </a:solidFill>
              </a:rPr>
              <a:t>是</a:t>
            </a:r>
            <a:r>
              <a:rPr lang="zh-CN" altLang="zh-CN" dirty="0" smtClean="0">
                <a:solidFill>
                  <a:schemeClr val="accent1"/>
                </a:solidFill>
              </a:rPr>
              <a:t>第</a:t>
            </a:r>
            <a:r>
              <a:rPr lang="en-US" altLang="zh-CN" dirty="0">
                <a:solidFill>
                  <a:schemeClr val="accent1"/>
                </a:solidFill>
              </a:rPr>
              <a:t>5</a:t>
            </a:r>
            <a:r>
              <a:rPr lang="zh-CN" altLang="zh-CN" dirty="0" smtClean="0">
                <a:solidFill>
                  <a:schemeClr val="accent1"/>
                </a:solidFill>
              </a:rPr>
              <a:t>届</a:t>
            </a:r>
            <a:r>
              <a:rPr lang="zh-CN" altLang="en-US" dirty="0">
                <a:solidFill>
                  <a:schemeClr val="accent1"/>
                </a:solidFill>
              </a:rPr>
              <a:t>。</a:t>
            </a:r>
            <a:endParaRPr lang="en-US" altLang="zh-CN" b="0" dirty="0" smtClean="0">
              <a:solidFill>
                <a:schemeClr val="accent1"/>
              </a:solidFill>
            </a:endParaRPr>
          </a:p>
          <a:p>
            <a:pPr lvl="1"/>
            <a:r>
              <a:rPr lang="zh-CN" altLang="en-US" sz="2000" b="0" dirty="0" smtClean="0"/>
              <a:t>旨在通过培养选拨学生“理论实践相结合”的能力，寻找最佳应用，发现顶尖优化人才，展现高性能计算的中国力量！</a:t>
            </a:r>
            <a:endParaRPr lang="en-US" altLang="zh-CN" sz="2000" b="0" dirty="0" smtClean="0"/>
          </a:p>
          <a:p>
            <a:pPr lvl="1"/>
            <a:r>
              <a:rPr lang="en-US" altLang="zh-CN" sz="2000" dirty="0" smtClean="0"/>
              <a:t>http://www.pac-hpc.com/index.html</a:t>
            </a:r>
          </a:p>
        </p:txBody>
      </p:sp>
      <p:pic>
        <p:nvPicPr>
          <p:cNvPr id="1229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005263"/>
            <a:ext cx="40957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743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CPC</a:t>
            </a:r>
            <a:r>
              <a:rPr lang="zh-CN" altLang="en-US" dirty="0"/>
              <a:t>竞赛：</a:t>
            </a:r>
            <a:r>
              <a:rPr lang="en-US" altLang="zh-CN" dirty="0"/>
              <a:t>@HPC China</a:t>
            </a:r>
            <a:endParaRPr lang="en-US" dirty="0"/>
          </a:p>
        </p:txBody>
      </p:sp>
      <p:sp>
        <p:nvSpPr>
          <p:cNvPr id="3" name="Content Placeholder 2"/>
          <p:cNvSpPr>
            <a:spLocks noGrp="1"/>
          </p:cNvSpPr>
          <p:nvPr>
            <p:ph idx="1"/>
          </p:nvPr>
        </p:nvSpPr>
        <p:spPr/>
        <p:txBody>
          <a:bodyPr/>
          <a:lstStyle/>
          <a:p>
            <a:r>
              <a:rPr lang="zh-CN" altLang="en-US" dirty="0"/>
              <a:t>国产</a:t>
            </a:r>
            <a:r>
              <a:rPr lang="en-US" dirty="0"/>
              <a:t>CPU</a:t>
            </a:r>
            <a:r>
              <a:rPr lang="zh-CN" altLang="en-US" dirty="0"/>
              <a:t>并行应用挑战赛（</a:t>
            </a:r>
            <a:r>
              <a:rPr lang="en-US" dirty="0"/>
              <a:t>China Parallel application Challenge on domestic CPU, CPC</a:t>
            </a:r>
            <a:r>
              <a:rPr lang="zh-CN" altLang="en-US" dirty="0" smtClean="0"/>
              <a:t>）</a:t>
            </a:r>
            <a:endParaRPr lang="en-US" altLang="zh-CN" dirty="0" smtClean="0"/>
          </a:p>
          <a:p>
            <a:r>
              <a:rPr lang="zh-CN" altLang="en-US" dirty="0" smtClean="0"/>
              <a:t>今年</a:t>
            </a:r>
            <a:r>
              <a:rPr lang="zh-CN" altLang="en-US" dirty="0"/>
              <a:t>首次举办的</a:t>
            </a:r>
            <a:r>
              <a:rPr lang="en-US" dirty="0"/>
              <a:t>CPC</a:t>
            </a:r>
            <a:r>
              <a:rPr lang="zh-CN" altLang="en-US" dirty="0"/>
              <a:t>大赛旨在更好地利用自主可控国产</a:t>
            </a:r>
            <a:r>
              <a:rPr lang="en-US" dirty="0"/>
              <a:t>CPU</a:t>
            </a:r>
            <a:r>
              <a:rPr lang="zh-CN" altLang="en-US" dirty="0"/>
              <a:t>在高性能计算领域的性能优势，进一步完善其软件生态环境，推动国产超算平台的产业化进程。同时以理论与实践相结合的方式，通过并行应用挑战赛，激励学术界和产业界积极参与国产</a:t>
            </a:r>
            <a:r>
              <a:rPr lang="en-US" dirty="0"/>
              <a:t>CPU</a:t>
            </a:r>
            <a:r>
              <a:rPr lang="zh-CN" altLang="en-US" dirty="0"/>
              <a:t>应用的开发与创新，从而为国产</a:t>
            </a:r>
            <a:r>
              <a:rPr lang="en-US" dirty="0"/>
              <a:t>CPU</a:t>
            </a:r>
            <a:r>
              <a:rPr lang="zh-CN" altLang="en-US" dirty="0"/>
              <a:t>发掘典型应用，培养创新人才，储备人才队伍，提升我国高性能计算的整体水平</a:t>
            </a:r>
            <a:r>
              <a:rPr lang="zh-CN" altLang="en-US" dirty="0" smtClean="0"/>
              <a:t>。</a:t>
            </a:r>
            <a:endParaRPr lang="en-US" dirty="0"/>
          </a:p>
        </p:txBody>
      </p:sp>
      <p:sp>
        <p:nvSpPr>
          <p:cNvPr id="4" name="Date Placeholder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Slide Number Placeholder 4"/>
          <p:cNvSpPr>
            <a:spLocks noGrp="1"/>
          </p:cNvSpPr>
          <p:nvPr>
            <p:ph type="sldNum" sz="quarter" idx="12"/>
          </p:nvPr>
        </p:nvSpPr>
        <p:spPr/>
        <p:txBody>
          <a:bodyPr/>
          <a:lstStyle/>
          <a:p>
            <a:pPr>
              <a:defRPr/>
            </a:pPr>
            <a:fld id="{45A6C402-C107-4861-86F4-B9E6E3C1C83B}" type="slidenum">
              <a:rPr lang="en-US" altLang="zh-CN" smtClean="0"/>
              <a:pPr>
                <a:defRPr/>
              </a:pPr>
              <a:t>35</a:t>
            </a:fld>
            <a:endParaRPr lang="en-US" altLang="zh-CN"/>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476" t="30050" b="22701"/>
          <a:stretch/>
        </p:blipFill>
        <p:spPr>
          <a:xfrm>
            <a:off x="1646312" y="4077072"/>
            <a:ext cx="5851376" cy="2241087"/>
          </a:xfrm>
          <a:prstGeom prst="rect">
            <a:avLst/>
          </a:prstGeom>
        </p:spPr>
      </p:pic>
    </p:spTree>
    <p:extLst>
      <p:ext uri="{BB962C8B-B14F-4D97-AF65-F5344CB8AC3E}">
        <p14:creationId xmlns:p14="http://schemas.microsoft.com/office/powerpoint/2010/main" val="921891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SCC Primer in China</a:t>
            </a:r>
            <a:endParaRPr lang="zh-CN" altLang="en-US"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3960637354"/>
              </p:ext>
            </p:extLst>
          </p:nvPr>
        </p:nvGraphicFramePr>
        <p:xfrm>
          <a:off x="71438" y="981075"/>
          <a:ext cx="8964612" cy="549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36</a:t>
            </a:fld>
            <a:endParaRPr lang="en-US" altLang="zh-CN"/>
          </a:p>
        </p:txBody>
      </p:sp>
    </p:spTree>
    <p:extLst>
      <p:ext uri="{BB962C8B-B14F-4D97-AF65-F5344CB8AC3E}">
        <p14:creationId xmlns:p14="http://schemas.microsoft.com/office/powerpoint/2010/main" val="2306041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zh-CN" altLang="en-US" dirty="0" smtClean="0">
                <a:solidFill>
                  <a:schemeClr val="accent2"/>
                </a:solidFill>
                <a:latin typeface="微软雅黑" panose="020B0503020204020204" pitchFamily="34" charset="-122"/>
                <a:ea typeface="微软雅黑" panose="020B0503020204020204" pitchFamily="34" charset="-122"/>
              </a:rPr>
              <a:t>中国科大超算鸿雁队 </a:t>
            </a:r>
            <a:r>
              <a:rPr lang="en-US" altLang="zh-CN" dirty="0" smtClean="0">
                <a:solidFill>
                  <a:schemeClr val="accent2"/>
                </a:solidFill>
                <a:latin typeface="微软雅黑" panose="020B0503020204020204" pitchFamily="34" charset="-122"/>
                <a:ea typeface="微软雅黑" panose="020B0503020204020204" pitchFamily="34" charset="-122"/>
              </a:rPr>
              <a:t>: </a:t>
            </a:r>
            <a:r>
              <a:rPr lang="en-US" altLang="zh-CN" dirty="0" smtClean="0">
                <a:solidFill>
                  <a:schemeClr val="accent1"/>
                </a:solidFill>
                <a:latin typeface="微软雅黑" panose="020B0503020204020204" pitchFamily="34" charset="-122"/>
                <a:ea typeface="微软雅黑" panose="020B0503020204020204" pitchFamily="34" charset="-122"/>
              </a:rPr>
              <a:t>23</a:t>
            </a:r>
            <a:r>
              <a:rPr lang="zh-CN" altLang="en-US" dirty="0" smtClean="0">
                <a:solidFill>
                  <a:schemeClr val="accent1"/>
                </a:solidFill>
                <a:latin typeface="微软雅黑" panose="020B0503020204020204" pitchFamily="34" charset="-122"/>
                <a:ea typeface="微软雅黑" panose="020B0503020204020204" pitchFamily="34" charset="-122"/>
              </a:rPr>
              <a:t>支参赛队伍</a:t>
            </a:r>
            <a:r>
              <a:rPr lang="en-US" altLang="zh-CN" dirty="0" smtClean="0">
                <a:solidFill>
                  <a:schemeClr val="accent1"/>
                </a:solidFill>
                <a:latin typeface="微软雅黑" panose="020B0503020204020204" pitchFamily="34" charset="-122"/>
                <a:ea typeface="微软雅黑" panose="020B0503020204020204" pitchFamily="34" charset="-122"/>
              </a:rPr>
              <a:t>, 130</a:t>
            </a:r>
            <a:r>
              <a:rPr lang="zh-CN" altLang="en-US" dirty="0" smtClean="0">
                <a:solidFill>
                  <a:schemeClr val="accent1"/>
                </a:solidFill>
                <a:latin typeface="微软雅黑" panose="020B0503020204020204" pitchFamily="34" charset="-122"/>
                <a:ea typeface="微软雅黑" panose="020B0503020204020204" pitchFamily="34" charset="-122"/>
              </a:rPr>
              <a:t>人次</a:t>
            </a:r>
          </a:p>
        </p:txBody>
      </p:sp>
      <p:sp>
        <p:nvSpPr>
          <p:cNvPr id="17411" name="Rectangle 3"/>
          <p:cNvSpPr>
            <a:spLocks noGrp="1" noChangeArrowheads="1"/>
          </p:cNvSpPr>
          <p:nvPr>
            <p:ph type="body" idx="4294967295"/>
          </p:nvPr>
        </p:nvSpPr>
        <p:spPr>
          <a:xfrm>
            <a:off x="179388" y="981075"/>
            <a:ext cx="4176588" cy="4752181"/>
          </a:xfrm>
        </p:spPr>
        <p:txBody>
          <a:bodyPr/>
          <a:lstStyle/>
          <a:p>
            <a:r>
              <a:rPr lang="en-US" altLang="zh-CN" dirty="0" smtClean="0"/>
              <a:t>2012, 11</a:t>
            </a:r>
            <a:r>
              <a:rPr lang="zh-CN" altLang="en-US" dirty="0" smtClean="0"/>
              <a:t>人次</a:t>
            </a:r>
            <a:endParaRPr lang="en-US" altLang="zh-CN" dirty="0" smtClean="0"/>
          </a:p>
          <a:p>
            <a:pPr lvl="1"/>
            <a:r>
              <a:rPr lang="en-US" altLang="zh-CN" sz="1800" dirty="0" smtClean="0"/>
              <a:t>ASC 2012</a:t>
            </a:r>
            <a:r>
              <a:rPr lang="zh-CN" altLang="en-US" sz="1800" dirty="0" smtClean="0"/>
              <a:t>，</a:t>
            </a:r>
            <a:r>
              <a:rPr lang="en-US" altLang="zh-CN" sz="1800" dirty="0" smtClean="0"/>
              <a:t>6</a:t>
            </a:r>
            <a:r>
              <a:rPr lang="zh-CN" altLang="en-US" sz="1800" dirty="0" smtClean="0"/>
              <a:t>名队员</a:t>
            </a:r>
            <a:endParaRPr lang="en-US" altLang="zh-CN" sz="1800" dirty="0" smtClean="0"/>
          </a:p>
          <a:p>
            <a:pPr lvl="1"/>
            <a:r>
              <a:rPr lang="en-US" altLang="zh-CN" sz="1800" dirty="0" smtClean="0"/>
              <a:t>SC12-SCC</a:t>
            </a:r>
            <a:r>
              <a:rPr lang="zh-CN" altLang="en-US" sz="1800" dirty="0" smtClean="0"/>
              <a:t>，</a:t>
            </a:r>
            <a:r>
              <a:rPr lang="en-US" altLang="zh-CN" sz="1800" dirty="0" smtClean="0"/>
              <a:t>9</a:t>
            </a:r>
            <a:r>
              <a:rPr lang="zh-CN" altLang="en-US" sz="1800" dirty="0" smtClean="0"/>
              <a:t>名队员</a:t>
            </a:r>
            <a:endParaRPr lang="en-US" altLang="zh-CN" sz="1800" dirty="0" smtClean="0"/>
          </a:p>
          <a:p>
            <a:r>
              <a:rPr lang="en-US" altLang="zh-CN" dirty="0" smtClean="0"/>
              <a:t>2013, 15</a:t>
            </a:r>
            <a:r>
              <a:rPr lang="zh-CN" altLang="en-US" dirty="0" smtClean="0"/>
              <a:t>人次</a:t>
            </a:r>
            <a:endParaRPr lang="en-US" altLang="zh-CN" dirty="0" smtClean="0"/>
          </a:p>
          <a:p>
            <a:pPr lvl="1"/>
            <a:r>
              <a:rPr lang="en-US" altLang="zh-CN" sz="1800" dirty="0"/>
              <a:t>ASC </a:t>
            </a:r>
            <a:r>
              <a:rPr lang="en-US" altLang="zh-CN" sz="1800" dirty="0" smtClean="0"/>
              <a:t>2013</a:t>
            </a:r>
            <a:r>
              <a:rPr lang="zh-CN" altLang="en-US" sz="1800" dirty="0" smtClean="0"/>
              <a:t>，</a:t>
            </a:r>
            <a:r>
              <a:rPr lang="en-US" altLang="zh-CN" sz="1800" dirty="0" smtClean="0"/>
              <a:t>6</a:t>
            </a:r>
            <a:r>
              <a:rPr lang="zh-CN" altLang="en-US" sz="1800" dirty="0" smtClean="0"/>
              <a:t>名队员</a:t>
            </a:r>
            <a:endParaRPr lang="en-US" altLang="zh-CN" sz="1800" dirty="0" smtClean="0"/>
          </a:p>
          <a:p>
            <a:pPr lvl="1"/>
            <a:r>
              <a:rPr lang="en-US" altLang="zh-CN" sz="1800" dirty="0" smtClean="0"/>
              <a:t>PAC13 </a:t>
            </a:r>
            <a:r>
              <a:rPr lang="zh-CN" altLang="en-US" sz="1800" dirty="0" smtClean="0"/>
              <a:t>优化组，</a:t>
            </a:r>
            <a:r>
              <a:rPr lang="en-US" altLang="zh-CN" sz="1800" dirty="0" smtClean="0"/>
              <a:t>4</a:t>
            </a:r>
            <a:r>
              <a:rPr lang="zh-CN" altLang="en-US" sz="1800" dirty="0" smtClean="0"/>
              <a:t>名队员</a:t>
            </a:r>
            <a:endParaRPr lang="en-US" altLang="zh-CN" sz="1800" dirty="0" smtClean="0"/>
          </a:p>
          <a:p>
            <a:pPr lvl="1"/>
            <a:r>
              <a:rPr lang="en-US" altLang="zh-CN" sz="1800" dirty="0" smtClean="0"/>
              <a:t>RDMA13</a:t>
            </a:r>
            <a:r>
              <a:rPr lang="zh-CN" altLang="en-US" sz="1800" dirty="0"/>
              <a:t>，</a:t>
            </a:r>
            <a:r>
              <a:rPr lang="en-US" altLang="zh-CN" sz="1800" dirty="0"/>
              <a:t>5</a:t>
            </a:r>
            <a:r>
              <a:rPr lang="zh-CN" altLang="en-US" sz="1800" dirty="0"/>
              <a:t>名</a:t>
            </a:r>
            <a:r>
              <a:rPr lang="zh-CN" altLang="en-US" sz="1800" dirty="0" smtClean="0"/>
              <a:t>队员</a:t>
            </a:r>
            <a:endParaRPr lang="en-US" altLang="zh-CN" sz="1800" dirty="0" smtClean="0"/>
          </a:p>
          <a:p>
            <a:r>
              <a:rPr lang="en-US" altLang="zh-CN" dirty="0" smtClean="0"/>
              <a:t>2014, 27</a:t>
            </a:r>
            <a:r>
              <a:rPr lang="zh-CN" altLang="en-US" dirty="0" smtClean="0"/>
              <a:t>人次</a:t>
            </a:r>
            <a:endParaRPr lang="en-US" altLang="zh-CN" dirty="0" smtClean="0"/>
          </a:p>
          <a:p>
            <a:pPr lvl="1"/>
            <a:r>
              <a:rPr lang="en-US" altLang="zh-CN" sz="1800" dirty="0" smtClean="0"/>
              <a:t>ISC14</a:t>
            </a:r>
            <a:r>
              <a:rPr lang="zh-CN" altLang="en-US" sz="1800" dirty="0"/>
              <a:t>，</a:t>
            </a:r>
            <a:r>
              <a:rPr lang="en-US" altLang="zh-CN" sz="1800" dirty="0"/>
              <a:t>9</a:t>
            </a:r>
            <a:r>
              <a:rPr lang="zh-CN" altLang="en-US" sz="1800" dirty="0"/>
              <a:t>名</a:t>
            </a:r>
            <a:r>
              <a:rPr lang="zh-CN" altLang="en-US" sz="1800" dirty="0" smtClean="0"/>
              <a:t>队员</a:t>
            </a:r>
            <a:endParaRPr lang="en-US" altLang="zh-CN" sz="1800" dirty="0" smtClean="0"/>
          </a:p>
          <a:p>
            <a:pPr lvl="1"/>
            <a:r>
              <a:rPr lang="en-US" altLang="zh-CN" sz="1800" dirty="0" smtClean="0"/>
              <a:t>PAC14 </a:t>
            </a:r>
            <a:r>
              <a:rPr lang="zh-CN" altLang="en-US" sz="1800" dirty="0"/>
              <a:t>优化</a:t>
            </a:r>
            <a:r>
              <a:rPr lang="zh-CN" altLang="en-US" sz="1800" dirty="0" smtClean="0"/>
              <a:t>组，</a:t>
            </a:r>
            <a:r>
              <a:rPr lang="en-US" altLang="zh-CN" sz="1800" dirty="0" smtClean="0"/>
              <a:t>4</a:t>
            </a:r>
            <a:r>
              <a:rPr lang="zh-CN" altLang="en-US" sz="1800" dirty="0" smtClean="0"/>
              <a:t>名队员</a:t>
            </a:r>
            <a:endParaRPr lang="en-US" altLang="zh-CN" sz="1800" dirty="0"/>
          </a:p>
          <a:p>
            <a:pPr lvl="1"/>
            <a:r>
              <a:rPr lang="en-US" altLang="zh-CN" sz="1800" dirty="0" smtClean="0"/>
              <a:t>RDMA14</a:t>
            </a:r>
            <a:r>
              <a:rPr lang="zh-CN" altLang="en-US" sz="1800" dirty="0" smtClean="0"/>
              <a:t>，</a:t>
            </a:r>
            <a:r>
              <a:rPr lang="en-US" altLang="zh-CN" sz="1800" dirty="0" smtClean="0"/>
              <a:t>5</a:t>
            </a:r>
            <a:r>
              <a:rPr lang="zh-CN" altLang="en-US" sz="1800" dirty="0" smtClean="0"/>
              <a:t>名队员</a:t>
            </a:r>
            <a:r>
              <a:rPr lang="en-US" altLang="zh-CN" sz="1800" dirty="0" smtClean="0"/>
              <a:t> </a:t>
            </a:r>
          </a:p>
          <a:p>
            <a:pPr lvl="1"/>
            <a:r>
              <a:rPr lang="en-US" altLang="zh-CN" sz="1800" dirty="0" smtClean="0"/>
              <a:t>SC14-SCC</a:t>
            </a:r>
            <a:r>
              <a:rPr lang="zh-CN" altLang="en-US" sz="1800" dirty="0"/>
              <a:t>，</a:t>
            </a:r>
            <a:r>
              <a:rPr lang="en-US" altLang="zh-CN" sz="1800" dirty="0"/>
              <a:t>9</a:t>
            </a:r>
            <a:r>
              <a:rPr lang="zh-CN" altLang="en-US" sz="1800" dirty="0"/>
              <a:t>名</a:t>
            </a:r>
            <a:r>
              <a:rPr lang="zh-CN" altLang="en-US" sz="1800" dirty="0" smtClean="0"/>
              <a:t>队员</a:t>
            </a:r>
            <a:endParaRPr lang="en-US" altLang="zh-CN" sz="1800" dirty="0" smtClean="0"/>
          </a:p>
          <a:p>
            <a:r>
              <a:rPr lang="en-US" altLang="zh-CN" dirty="0"/>
              <a:t>2015,18</a:t>
            </a:r>
            <a:r>
              <a:rPr lang="zh-CN" altLang="en-US" dirty="0"/>
              <a:t>人次</a:t>
            </a:r>
            <a:endParaRPr lang="en-US" altLang="zh-CN" dirty="0"/>
          </a:p>
          <a:p>
            <a:pPr lvl="1"/>
            <a:r>
              <a:rPr lang="en-US" altLang="zh-CN" sz="1800" dirty="0"/>
              <a:t>ISC15</a:t>
            </a:r>
            <a:r>
              <a:rPr lang="zh-CN" altLang="en-US" sz="1800" dirty="0"/>
              <a:t>，</a:t>
            </a:r>
            <a:r>
              <a:rPr lang="en-US" altLang="zh-CN" sz="1800" dirty="0"/>
              <a:t>9</a:t>
            </a:r>
            <a:r>
              <a:rPr lang="zh-CN" altLang="en-US" sz="1800" dirty="0"/>
              <a:t>名队员</a:t>
            </a:r>
            <a:endParaRPr lang="en-US" altLang="zh-CN" sz="1800" dirty="0"/>
          </a:p>
          <a:p>
            <a:pPr lvl="1"/>
            <a:r>
              <a:rPr lang="en-US" altLang="zh-CN" sz="1800" dirty="0"/>
              <a:t>PAC15 </a:t>
            </a:r>
            <a:r>
              <a:rPr lang="zh-CN" altLang="en-US" sz="1800" dirty="0"/>
              <a:t>优化组，</a:t>
            </a:r>
            <a:r>
              <a:rPr lang="en-US" altLang="zh-CN" sz="1800" dirty="0"/>
              <a:t>4</a:t>
            </a:r>
            <a:r>
              <a:rPr lang="zh-CN" altLang="en-US" sz="1800" dirty="0"/>
              <a:t>名队员</a:t>
            </a:r>
            <a:endParaRPr lang="en-US" altLang="zh-CN" sz="1800" dirty="0"/>
          </a:p>
          <a:p>
            <a:pPr lvl="1"/>
            <a:r>
              <a:rPr lang="en-US" altLang="zh-CN" sz="1800" dirty="0"/>
              <a:t>RDMA15</a:t>
            </a:r>
            <a:r>
              <a:rPr lang="zh-CN" altLang="en-US" sz="1800" dirty="0"/>
              <a:t>，</a:t>
            </a:r>
            <a:r>
              <a:rPr lang="en-US" altLang="zh-CN" sz="1800" dirty="0"/>
              <a:t>5</a:t>
            </a:r>
            <a:r>
              <a:rPr lang="zh-CN" altLang="en-US" sz="1800" dirty="0"/>
              <a:t>名队员</a:t>
            </a:r>
            <a:endParaRPr lang="en-US" altLang="zh-CN" sz="1800" dirty="0"/>
          </a:p>
          <a:p>
            <a:pPr lvl="1"/>
            <a:endParaRPr lang="en-US" altLang="zh-CN" sz="2000" dirty="0"/>
          </a:p>
        </p:txBody>
      </p:sp>
      <p:sp>
        <p:nvSpPr>
          <p:cNvPr id="4" name="Rectangle 3"/>
          <p:cNvSpPr txBox="1">
            <a:spLocks noChangeArrowheads="1"/>
          </p:cNvSpPr>
          <p:nvPr/>
        </p:nvSpPr>
        <p:spPr bwMode="auto">
          <a:xfrm>
            <a:off x="4787578" y="981075"/>
            <a:ext cx="4248472"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r>
              <a:rPr lang="en-US" altLang="zh-CN" kern="0" dirty="0" smtClean="0"/>
              <a:t>2016, 31</a:t>
            </a:r>
            <a:r>
              <a:rPr lang="zh-CN" altLang="en-US" kern="0" dirty="0" smtClean="0"/>
              <a:t>人次</a:t>
            </a:r>
            <a:endParaRPr lang="en-US" altLang="zh-CN" kern="0" dirty="0" smtClean="0"/>
          </a:p>
          <a:p>
            <a:pPr lvl="1"/>
            <a:r>
              <a:rPr lang="en-US" altLang="zh-CN" sz="1800" dirty="0" smtClean="0"/>
              <a:t>ISC16</a:t>
            </a:r>
            <a:r>
              <a:rPr lang="zh-CN" altLang="en-US" sz="1800" dirty="0" smtClean="0"/>
              <a:t>，</a:t>
            </a:r>
            <a:r>
              <a:rPr lang="en-US" altLang="zh-CN" sz="1800" dirty="0" smtClean="0"/>
              <a:t>9</a:t>
            </a:r>
            <a:r>
              <a:rPr lang="zh-CN" altLang="en-US" sz="1800" dirty="0" smtClean="0"/>
              <a:t>名队员</a:t>
            </a:r>
            <a:endParaRPr lang="en-US" altLang="zh-CN" sz="1800" dirty="0"/>
          </a:p>
          <a:p>
            <a:pPr lvl="1"/>
            <a:r>
              <a:rPr lang="en-US" altLang="zh-CN" sz="1800" kern="0" dirty="0" smtClean="0"/>
              <a:t>PAC16 </a:t>
            </a:r>
            <a:r>
              <a:rPr lang="zh-CN" altLang="en-US" sz="1800" kern="0" dirty="0" smtClean="0"/>
              <a:t>优化组</a:t>
            </a:r>
            <a:r>
              <a:rPr lang="zh-CN" altLang="en-US" sz="1800" dirty="0" smtClean="0"/>
              <a:t>，</a:t>
            </a:r>
            <a:r>
              <a:rPr lang="en-US" altLang="zh-CN" sz="1800" dirty="0" smtClean="0"/>
              <a:t>4</a:t>
            </a:r>
            <a:r>
              <a:rPr lang="zh-CN" altLang="en-US" sz="1800" dirty="0" smtClean="0"/>
              <a:t>名队员</a:t>
            </a:r>
            <a:endParaRPr lang="en-US" altLang="zh-CN" sz="1800" kern="0" dirty="0" smtClean="0"/>
          </a:p>
          <a:p>
            <a:pPr lvl="1"/>
            <a:r>
              <a:rPr lang="en-US" altLang="zh-CN" sz="1800" kern="0" dirty="0" smtClean="0"/>
              <a:t>PAC16 </a:t>
            </a:r>
            <a:r>
              <a:rPr lang="zh-CN" altLang="en-US" sz="1800" kern="0" dirty="0" smtClean="0"/>
              <a:t>应用组</a:t>
            </a:r>
            <a:r>
              <a:rPr lang="zh-CN" altLang="en-US" sz="1800" dirty="0" smtClean="0"/>
              <a:t>，</a:t>
            </a:r>
            <a:r>
              <a:rPr lang="en-US" altLang="zh-CN" sz="1800" dirty="0" smtClean="0"/>
              <a:t>4</a:t>
            </a:r>
            <a:r>
              <a:rPr lang="zh-CN" altLang="en-US" sz="1800" dirty="0" smtClean="0"/>
              <a:t>名队员</a:t>
            </a:r>
            <a:endParaRPr lang="en-US" altLang="zh-CN" sz="1800" kern="0" dirty="0" smtClean="0"/>
          </a:p>
          <a:p>
            <a:pPr lvl="1"/>
            <a:r>
              <a:rPr lang="en-US" altLang="zh-CN" sz="1800" kern="0" dirty="0" smtClean="0"/>
              <a:t>RDMA16</a:t>
            </a:r>
            <a:r>
              <a:rPr lang="zh-CN" altLang="en-US" sz="1800" dirty="0"/>
              <a:t>，</a:t>
            </a:r>
            <a:r>
              <a:rPr lang="en-US" altLang="zh-CN" sz="1800" dirty="0"/>
              <a:t>5</a:t>
            </a:r>
            <a:r>
              <a:rPr lang="zh-CN" altLang="en-US" sz="1800" dirty="0"/>
              <a:t>名</a:t>
            </a:r>
            <a:r>
              <a:rPr lang="zh-CN" altLang="en-US" sz="1800" dirty="0" smtClean="0"/>
              <a:t>队员</a:t>
            </a:r>
            <a:endParaRPr lang="en-US" altLang="zh-CN" sz="1800" kern="0" dirty="0" smtClean="0"/>
          </a:p>
          <a:p>
            <a:pPr lvl="1"/>
            <a:r>
              <a:rPr lang="en-US" altLang="zh-CN" sz="1800" kern="0" dirty="0" smtClean="0"/>
              <a:t>SC16</a:t>
            </a:r>
            <a:r>
              <a:rPr lang="zh-CN" altLang="en-US" sz="1800" dirty="0" smtClean="0"/>
              <a:t>，</a:t>
            </a:r>
            <a:r>
              <a:rPr lang="en-US" altLang="zh-CN" sz="1800" dirty="0" smtClean="0"/>
              <a:t>9</a:t>
            </a:r>
            <a:r>
              <a:rPr lang="zh-CN" altLang="en-US" sz="1800" dirty="0" smtClean="0"/>
              <a:t>名队员</a:t>
            </a:r>
            <a:endParaRPr lang="en-US" altLang="zh-CN" sz="1800" dirty="0" smtClean="0"/>
          </a:p>
          <a:p>
            <a:r>
              <a:rPr lang="en-US" altLang="zh-CN" kern="0" dirty="0"/>
              <a:t>2017, </a:t>
            </a:r>
            <a:r>
              <a:rPr lang="en-US" altLang="zh-CN" kern="0" dirty="0" smtClean="0"/>
              <a:t>28</a:t>
            </a:r>
            <a:r>
              <a:rPr lang="zh-CN" altLang="en-US" kern="0" dirty="0" smtClean="0"/>
              <a:t>人次</a:t>
            </a:r>
            <a:endParaRPr lang="en-US" altLang="zh-CN" kern="0" dirty="0"/>
          </a:p>
          <a:p>
            <a:pPr lvl="1"/>
            <a:r>
              <a:rPr lang="en-US" altLang="zh-CN" sz="1800" dirty="0" smtClean="0"/>
              <a:t>ISC17, 2</a:t>
            </a:r>
            <a:r>
              <a:rPr lang="zh-CN" altLang="en-US" sz="1800" dirty="0" smtClean="0"/>
              <a:t>名队员（与国防科大联合组队） </a:t>
            </a:r>
            <a:endParaRPr lang="en-US" altLang="zh-CN" sz="1800" dirty="0" smtClean="0"/>
          </a:p>
          <a:p>
            <a:pPr lvl="1"/>
            <a:r>
              <a:rPr lang="en-US" altLang="zh-CN" sz="1800" dirty="0" smtClean="0"/>
              <a:t>CPC17</a:t>
            </a:r>
            <a:r>
              <a:rPr lang="zh-CN" altLang="en-US" sz="1800" dirty="0"/>
              <a:t>，</a:t>
            </a:r>
            <a:r>
              <a:rPr lang="en-US" altLang="zh-CN" sz="1800" dirty="0"/>
              <a:t>4</a:t>
            </a:r>
            <a:r>
              <a:rPr lang="zh-CN" altLang="en-US" sz="1800" dirty="0"/>
              <a:t>名队员</a:t>
            </a:r>
            <a:endParaRPr lang="en-US" altLang="zh-CN" sz="1800" dirty="0"/>
          </a:p>
          <a:p>
            <a:pPr lvl="1"/>
            <a:r>
              <a:rPr lang="en-US" altLang="zh-CN" sz="1800" kern="0" dirty="0"/>
              <a:t>PAC17 </a:t>
            </a:r>
            <a:r>
              <a:rPr lang="zh-CN" altLang="en-US" sz="1800" kern="0" dirty="0"/>
              <a:t>优化组</a:t>
            </a:r>
            <a:r>
              <a:rPr lang="zh-CN" altLang="en-US" sz="1800" dirty="0"/>
              <a:t>，</a:t>
            </a:r>
            <a:r>
              <a:rPr lang="en-US" altLang="zh-CN" sz="1800" dirty="0"/>
              <a:t>4</a:t>
            </a:r>
            <a:r>
              <a:rPr lang="zh-CN" altLang="en-US" sz="1800" dirty="0"/>
              <a:t>名队员</a:t>
            </a:r>
            <a:endParaRPr lang="en-US" altLang="zh-CN" sz="1800" kern="0" dirty="0"/>
          </a:p>
          <a:p>
            <a:pPr lvl="1"/>
            <a:r>
              <a:rPr lang="en-US" altLang="zh-CN" sz="1800" kern="0" dirty="0"/>
              <a:t>PAC17 </a:t>
            </a:r>
            <a:r>
              <a:rPr lang="zh-CN" altLang="en-US" sz="1800" kern="0" dirty="0"/>
              <a:t>应用组</a:t>
            </a:r>
            <a:r>
              <a:rPr lang="zh-CN" altLang="en-US" sz="1800" dirty="0"/>
              <a:t>，</a:t>
            </a:r>
            <a:r>
              <a:rPr lang="en-US" altLang="zh-CN" sz="1800" dirty="0"/>
              <a:t>4</a:t>
            </a:r>
            <a:r>
              <a:rPr lang="zh-CN" altLang="en-US" sz="1800" dirty="0"/>
              <a:t>名队员</a:t>
            </a:r>
            <a:endParaRPr lang="en-US" altLang="zh-CN" sz="1800" kern="0" dirty="0"/>
          </a:p>
          <a:p>
            <a:pPr lvl="1"/>
            <a:r>
              <a:rPr lang="en-US" altLang="zh-CN" sz="1800" kern="0" dirty="0"/>
              <a:t>RDMA17</a:t>
            </a:r>
            <a:r>
              <a:rPr lang="zh-CN" altLang="en-US" sz="1800" dirty="0"/>
              <a:t>，</a:t>
            </a:r>
            <a:r>
              <a:rPr lang="en-US" altLang="zh-CN" sz="1800" dirty="0"/>
              <a:t>5</a:t>
            </a:r>
            <a:r>
              <a:rPr lang="zh-CN" altLang="en-US" sz="1800" dirty="0"/>
              <a:t>名队员</a:t>
            </a:r>
            <a:endParaRPr lang="en-US" altLang="zh-CN" sz="1800" kern="0" dirty="0"/>
          </a:p>
          <a:p>
            <a:pPr lvl="1"/>
            <a:r>
              <a:rPr lang="en-US" altLang="zh-CN" sz="1800" kern="0" dirty="0"/>
              <a:t>SC17</a:t>
            </a:r>
            <a:r>
              <a:rPr lang="zh-CN" altLang="en-US" sz="1800" dirty="0"/>
              <a:t>，</a:t>
            </a:r>
            <a:r>
              <a:rPr lang="en-US" altLang="zh-CN" sz="1800" dirty="0"/>
              <a:t>9</a:t>
            </a:r>
            <a:r>
              <a:rPr lang="zh-CN" altLang="en-US" sz="1800" dirty="0"/>
              <a:t>名队员</a:t>
            </a:r>
          </a:p>
          <a:p>
            <a:pPr lvl="1"/>
            <a:endParaRPr lang="en-US" altLang="zh-CN" sz="1800" dirty="0"/>
          </a:p>
        </p:txBody>
      </p:sp>
      <p:sp>
        <p:nvSpPr>
          <p:cNvPr id="2" name="矩形 1"/>
          <p:cNvSpPr/>
          <p:nvPr/>
        </p:nvSpPr>
        <p:spPr bwMode="auto">
          <a:xfrm>
            <a:off x="1259632" y="60212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810944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F684780-5792-468E-A38D-5A7582348006}" type="datetime1">
              <a:rPr lang="zh-CN" altLang="en-US" smtClean="0"/>
              <a:pPr>
                <a:defRPr/>
              </a:pPr>
              <a:t>2017/12/12</a:t>
            </a:fld>
            <a:endParaRPr lang="en-US" altLang="zh-CN"/>
          </a:p>
        </p:txBody>
      </p:sp>
      <p:sp>
        <p:nvSpPr>
          <p:cNvPr id="4" name="灯片编号占位符 3"/>
          <p:cNvSpPr>
            <a:spLocks noGrp="1"/>
          </p:cNvSpPr>
          <p:nvPr>
            <p:ph type="sldNum" sz="quarter" idx="12"/>
          </p:nvPr>
        </p:nvSpPr>
        <p:spPr/>
        <p:txBody>
          <a:bodyPr/>
          <a:lstStyle/>
          <a:p>
            <a:pPr>
              <a:defRPr/>
            </a:pPr>
            <a:fld id="{4EA1C7B1-A100-46C1-8EB7-C06F34331206}" type="slidenum">
              <a:rPr lang="en-US" altLang="zh-CN" smtClean="0"/>
              <a:pPr>
                <a:defRPr/>
              </a:pPr>
              <a:t>38</a:t>
            </a:fld>
            <a:endParaRPr lang="en-US" altLang="zh-CN"/>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4445" t="39075" r="31805" b="30370"/>
          <a:stretch/>
        </p:blipFill>
        <p:spPr>
          <a:xfrm>
            <a:off x="323677" y="1124744"/>
            <a:ext cx="2520131" cy="1711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6954" t="42494" r="25368" b="20279"/>
          <a:stretch/>
        </p:blipFill>
        <p:spPr>
          <a:xfrm>
            <a:off x="3347864" y="1129608"/>
            <a:ext cx="2376264" cy="17608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2500" t="22778" r="27361" b="24630"/>
          <a:stretch/>
        </p:blipFill>
        <p:spPr>
          <a:xfrm>
            <a:off x="6156176" y="1124645"/>
            <a:ext cx="2643324" cy="1733728"/>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25417" t="15926" r="43750" b="52407"/>
          <a:stretch/>
        </p:blipFill>
        <p:spPr>
          <a:xfrm>
            <a:off x="429062" y="3717032"/>
            <a:ext cx="2572765" cy="1981723"/>
          </a:xfrm>
          <a:prstGeom prst="rect">
            <a:avLst/>
          </a:prstGeom>
        </p:spPr>
      </p:pic>
      <p:sp>
        <p:nvSpPr>
          <p:cNvPr id="10" name="Rectangle 2"/>
          <p:cNvSpPr txBox="1">
            <a:spLocks noChangeArrowheads="1"/>
          </p:cNvSpPr>
          <p:nvPr/>
        </p:nvSpPr>
        <p:spPr bwMode="auto">
          <a:xfrm>
            <a:off x="179388" y="71438"/>
            <a:ext cx="8839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r>
              <a:rPr lang="zh-CN" altLang="en-US" dirty="0">
                <a:latin typeface="微软雅黑" panose="020B0503020204020204" pitchFamily="34" charset="-122"/>
                <a:ea typeface="微软雅黑" panose="020B0503020204020204" pitchFamily="34" charset="-122"/>
              </a:rPr>
              <a:t>中国科大超算鸿雁队 </a:t>
            </a:r>
            <a:r>
              <a:rPr lang="en-US" altLang="zh-CN" dirty="0">
                <a:latin typeface="微软雅黑" panose="020B0503020204020204" pitchFamily="34" charset="-122"/>
                <a:ea typeface="微软雅黑" panose="020B0503020204020204" pitchFamily="34" charset="-122"/>
              </a:rPr>
              <a:t>: </a:t>
            </a:r>
            <a:r>
              <a:rPr lang="en-US" altLang="zh-CN" kern="0" dirty="0" smtClean="0">
                <a:solidFill>
                  <a:schemeClr val="accent1"/>
                </a:solidFill>
                <a:latin typeface="微软雅黑" panose="020B0503020204020204" pitchFamily="34" charset="-122"/>
                <a:ea typeface="微软雅黑" panose="020B0503020204020204" pitchFamily="34" charset="-122"/>
              </a:rPr>
              <a:t>5</a:t>
            </a:r>
            <a:r>
              <a:rPr lang="zh-CN" altLang="en-US" kern="0" dirty="0" smtClean="0">
                <a:solidFill>
                  <a:schemeClr val="accent1"/>
                </a:solidFill>
                <a:latin typeface="微软雅黑" panose="020B0503020204020204" pitchFamily="34" charset="-122"/>
                <a:ea typeface="微软雅黑" panose="020B0503020204020204" pitchFamily="34" charset="-122"/>
              </a:rPr>
              <a:t>位</a:t>
            </a:r>
            <a:r>
              <a:rPr lang="zh-CN" altLang="en-US" kern="0" dirty="0">
                <a:solidFill>
                  <a:schemeClr val="accent1"/>
                </a:solidFill>
                <a:latin typeface="微软雅黑" panose="020B0503020204020204" pitchFamily="34" charset="-122"/>
                <a:ea typeface="微软雅黑" panose="020B0503020204020204" pitchFamily="34" charset="-122"/>
              </a:rPr>
              <a:t>郭奖获得者</a:t>
            </a:r>
          </a:p>
        </p:txBody>
      </p:sp>
      <p:sp>
        <p:nvSpPr>
          <p:cNvPr id="12" name="矩形 11"/>
          <p:cNvSpPr/>
          <p:nvPr/>
        </p:nvSpPr>
        <p:spPr>
          <a:xfrm>
            <a:off x="-94104" y="2847620"/>
            <a:ext cx="3441968" cy="830997"/>
          </a:xfrm>
          <a:prstGeom prst="rect">
            <a:avLst/>
          </a:prstGeom>
        </p:spPr>
        <p:txBody>
          <a:bodyPr wrap="none">
            <a:spAutoFit/>
          </a:bodyPr>
          <a:lstStyle/>
          <a:p>
            <a:pPr algn="ctr"/>
            <a:r>
              <a:rPr lang="en-US" altLang="zh-CN" b="1" kern="0" dirty="0" smtClean="0">
                <a:latin typeface="+mn-ea"/>
                <a:ea typeface="+mn-ea"/>
              </a:rPr>
              <a:t>SC12 SCC </a:t>
            </a:r>
            <a:r>
              <a:rPr lang="zh-CN" altLang="en-US" b="1" kern="0" dirty="0" smtClean="0">
                <a:latin typeface="+mn-ea"/>
                <a:ea typeface="+mn-ea"/>
              </a:rPr>
              <a:t>队长  王元戎</a:t>
            </a:r>
            <a:endParaRPr lang="en-US" altLang="zh-CN" b="1" kern="0" dirty="0" smtClean="0">
              <a:latin typeface="+mn-ea"/>
              <a:ea typeface="+mn-ea"/>
            </a:endParaRPr>
          </a:p>
          <a:p>
            <a:pPr algn="ctr"/>
            <a:r>
              <a:rPr lang="zh-CN" altLang="en-US" b="1" kern="0" dirty="0" smtClean="0">
                <a:latin typeface="+mn-ea"/>
                <a:ea typeface="+mn-ea"/>
              </a:rPr>
              <a:t>中科院计算所</a:t>
            </a:r>
            <a:endParaRPr lang="zh-CN" altLang="en-US" b="1" kern="0" dirty="0">
              <a:latin typeface="+mn-ea"/>
              <a:ea typeface="+mn-ea"/>
            </a:endParaRPr>
          </a:p>
        </p:txBody>
      </p:sp>
      <p:sp>
        <p:nvSpPr>
          <p:cNvPr id="13" name="矩形 12"/>
          <p:cNvSpPr/>
          <p:nvPr/>
        </p:nvSpPr>
        <p:spPr>
          <a:xfrm>
            <a:off x="6127817" y="2858730"/>
            <a:ext cx="2647815" cy="646331"/>
          </a:xfrm>
          <a:prstGeom prst="rect">
            <a:avLst/>
          </a:prstGeom>
        </p:spPr>
        <p:txBody>
          <a:bodyPr wrap="square">
            <a:spAutoFit/>
          </a:bodyPr>
          <a:lstStyle/>
          <a:p>
            <a:pPr algn="ctr"/>
            <a:r>
              <a:rPr lang="en-US" altLang="zh-CN" b="1" kern="0" dirty="0" smtClean="0">
                <a:latin typeface="+mn-ea"/>
                <a:ea typeface="+mn-ea"/>
              </a:rPr>
              <a:t>SC14 SCC </a:t>
            </a:r>
            <a:r>
              <a:rPr lang="zh-CN" altLang="en-US" b="1" kern="0" dirty="0" smtClean="0">
                <a:latin typeface="+mn-ea"/>
                <a:ea typeface="+mn-ea"/>
              </a:rPr>
              <a:t>队长 张智帅</a:t>
            </a:r>
            <a:r>
              <a:rPr lang="en-US" altLang="zh-CN" b="1" kern="0" dirty="0" smtClean="0">
                <a:latin typeface="+mn-ea"/>
                <a:ea typeface="+mn-ea"/>
              </a:rPr>
              <a:t>,</a:t>
            </a:r>
          </a:p>
          <a:p>
            <a:pPr algn="ctr"/>
            <a:r>
              <a:rPr lang="zh-CN" altLang="en-US" b="1" kern="0" dirty="0" smtClean="0">
                <a:latin typeface="+mn-ea"/>
                <a:ea typeface="+mn-ea"/>
              </a:rPr>
              <a:t>约翰霍普金斯大学</a:t>
            </a:r>
            <a:endParaRPr lang="zh-CN" altLang="en-US" b="1" kern="0" dirty="0">
              <a:latin typeface="+mn-ea"/>
              <a:ea typeface="+mn-ea"/>
            </a:endParaRPr>
          </a:p>
        </p:txBody>
      </p:sp>
      <p:sp>
        <p:nvSpPr>
          <p:cNvPr id="14" name="矩形 13"/>
          <p:cNvSpPr/>
          <p:nvPr/>
        </p:nvSpPr>
        <p:spPr>
          <a:xfrm>
            <a:off x="3263503" y="2918408"/>
            <a:ext cx="2634054" cy="646331"/>
          </a:xfrm>
          <a:prstGeom prst="rect">
            <a:avLst/>
          </a:prstGeom>
        </p:spPr>
        <p:txBody>
          <a:bodyPr wrap="none">
            <a:spAutoFit/>
          </a:bodyPr>
          <a:lstStyle/>
          <a:p>
            <a:pPr algn="ctr"/>
            <a:r>
              <a:rPr lang="en-US" altLang="zh-CN" b="1" kern="0" dirty="0" smtClean="0">
                <a:latin typeface="+mn-ea"/>
                <a:ea typeface="+mn-ea"/>
              </a:rPr>
              <a:t>ASC13 SCC </a:t>
            </a:r>
            <a:r>
              <a:rPr lang="zh-CN" altLang="en-US" b="1" kern="0" dirty="0" smtClean="0">
                <a:latin typeface="+mn-ea"/>
                <a:ea typeface="+mn-ea"/>
              </a:rPr>
              <a:t>队长 兰武伟</a:t>
            </a:r>
            <a:endParaRPr lang="en-US" altLang="zh-CN" b="1" kern="0" dirty="0" smtClean="0">
              <a:latin typeface="+mn-ea"/>
              <a:ea typeface="+mn-ea"/>
            </a:endParaRPr>
          </a:p>
          <a:p>
            <a:pPr algn="ctr"/>
            <a:r>
              <a:rPr lang="zh-CN" altLang="en-US" b="1" kern="0" dirty="0" smtClean="0">
                <a:latin typeface="+mn-ea"/>
                <a:ea typeface="+mn-ea"/>
              </a:rPr>
              <a:t>佛罗里达大学</a:t>
            </a:r>
            <a:endParaRPr lang="en-US" altLang="zh-CN" b="1" kern="0" dirty="0" smtClean="0">
              <a:latin typeface="+mn-ea"/>
              <a:ea typeface="+mn-ea"/>
            </a:endParaRPr>
          </a:p>
        </p:txBody>
      </p:sp>
      <p:sp>
        <p:nvSpPr>
          <p:cNvPr id="15" name="矩形 14"/>
          <p:cNvSpPr/>
          <p:nvPr/>
        </p:nvSpPr>
        <p:spPr>
          <a:xfrm>
            <a:off x="398417" y="5752719"/>
            <a:ext cx="2634054" cy="646331"/>
          </a:xfrm>
          <a:prstGeom prst="rect">
            <a:avLst/>
          </a:prstGeom>
        </p:spPr>
        <p:txBody>
          <a:bodyPr wrap="none">
            <a:spAutoFit/>
          </a:bodyPr>
          <a:lstStyle/>
          <a:p>
            <a:pPr algn="ctr"/>
            <a:r>
              <a:rPr lang="en-US" altLang="zh-CN" b="1" kern="0" dirty="0" smtClean="0">
                <a:latin typeface="+mn-ea"/>
                <a:ea typeface="+mn-ea"/>
              </a:rPr>
              <a:t>ISC14 SCC </a:t>
            </a:r>
            <a:r>
              <a:rPr lang="zh-CN" altLang="en-US" b="1" kern="0" dirty="0" smtClean="0">
                <a:latin typeface="+mn-ea"/>
                <a:ea typeface="+mn-ea"/>
              </a:rPr>
              <a:t>队长 贺松涛</a:t>
            </a:r>
            <a:endParaRPr lang="en-US" altLang="zh-CN" b="1" kern="0" dirty="0" smtClean="0">
              <a:latin typeface="+mn-ea"/>
              <a:ea typeface="+mn-ea"/>
            </a:endParaRPr>
          </a:p>
          <a:p>
            <a:pPr algn="ctr"/>
            <a:r>
              <a:rPr lang="zh-CN" altLang="en-US" b="1" kern="0" dirty="0" smtClean="0">
                <a:latin typeface="+mn-ea"/>
                <a:ea typeface="+mn-ea"/>
              </a:rPr>
              <a:t>麻省理工</a:t>
            </a:r>
            <a:endParaRPr lang="zh-CN" altLang="en-US" b="1" kern="0" dirty="0">
              <a:latin typeface="+mn-ea"/>
              <a:ea typeface="+mn-ea"/>
            </a:endParaRPr>
          </a:p>
        </p:txBody>
      </p:sp>
      <p:sp>
        <p:nvSpPr>
          <p:cNvPr id="17" name="矩形 16"/>
          <p:cNvSpPr/>
          <p:nvPr/>
        </p:nvSpPr>
        <p:spPr>
          <a:xfrm>
            <a:off x="4580530" y="5805264"/>
            <a:ext cx="2634054" cy="646331"/>
          </a:xfrm>
          <a:prstGeom prst="rect">
            <a:avLst/>
          </a:prstGeom>
        </p:spPr>
        <p:txBody>
          <a:bodyPr wrap="none">
            <a:spAutoFit/>
          </a:bodyPr>
          <a:lstStyle/>
          <a:p>
            <a:pPr algn="ctr"/>
            <a:r>
              <a:rPr lang="en-US" altLang="zh-CN" b="1" kern="0" dirty="0" smtClean="0">
                <a:latin typeface="+mn-ea"/>
                <a:ea typeface="+mn-ea"/>
              </a:rPr>
              <a:t>ISC15 SCC </a:t>
            </a:r>
            <a:r>
              <a:rPr lang="zh-CN" altLang="en-US" b="1" kern="0" dirty="0" smtClean="0">
                <a:latin typeface="+mn-ea"/>
                <a:ea typeface="+mn-ea"/>
              </a:rPr>
              <a:t>队</a:t>
            </a:r>
            <a:r>
              <a:rPr lang="zh-CN" altLang="en-US" b="1" kern="0" dirty="0">
                <a:latin typeface="+mn-ea"/>
                <a:ea typeface="+mn-ea"/>
              </a:rPr>
              <a:t>员</a:t>
            </a:r>
            <a:r>
              <a:rPr lang="zh-CN" altLang="en-US" b="1" kern="0" dirty="0" smtClean="0">
                <a:latin typeface="+mn-ea"/>
                <a:ea typeface="+mn-ea"/>
              </a:rPr>
              <a:t> 阮震元</a:t>
            </a:r>
            <a:endParaRPr lang="en-US" altLang="zh-CN" b="1" kern="0" dirty="0" smtClean="0">
              <a:latin typeface="+mn-ea"/>
              <a:ea typeface="+mn-ea"/>
            </a:endParaRPr>
          </a:p>
          <a:p>
            <a:pPr algn="ctr"/>
            <a:r>
              <a:rPr lang="zh-CN" altLang="en-US" b="1" kern="0" dirty="0" smtClean="0">
                <a:latin typeface="+mn-ea"/>
                <a:ea typeface="+mn-ea"/>
              </a:rPr>
              <a:t>加州大学洛杉矶分校</a:t>
            </a:r>
            <a:endParaRPr lang="zh-CN" altLang="en-US" b="1" kern="0" dirty="0">
              <a:latin typeface="+mn-ea"/>
              <a:ea typeface="+mn-ea"/>
            </a:endParaRPr>
          </a:p>
        </p:txBody>
      </p:sp>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5835" t="40756" r="35012" b="26183"/>
          <a:stretch/>
        </p:blipFill>
        <p:spPr>
          <a:xfrm>
            <a:off x="4319785" y="3762300"/>
            <a:ext cx="3158053" cy="2000099"/>
          </a:xfrm>
          <a:prstGeom prst="rect">
            <a:avLst/>
          </a:prstGeom>
        </p:spPr>
      </p:pic>
    </p:spTree>
    <p:extLst>
      <p:ext uri="{BB962C8B-B14F-4D97-AF65-F5344CB8AC3E}">
        <p14:creationId xmlns:p14="http://schemas.microsoft.com/office/powerpoint/2010/main" val="3636622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dirty="0" smtClean="0"/>
              <a:t>Page </a:t>
            </a:r>
            <a:fld id="{E6AC41E2-6E75-4510-A384-33CD3C7209CD}" type="slidenum">
              <a:rPr lang="de-DE" altLang="zh-CN" smtClean="0"/>
              <a:pPr>
                <a:defRPr/>
              </a:pPr>
              <a:t>39</a:t>
            </a:fld>
            <a:endParaRPr lang="en-GB" altLang="zh-CN" dirty="0"/>
          </a:p>
        </p:txBody>
      </p:sp>
      <p:sp>
        <p:nvSpPr>
          <p:cNvPr id="24" name="矩形 23"/>
          <p:cNvSpPr/>
          <p:nvPr/>
        </p:nvSpPr>
        <p:spPr>
          <a:xfrm>
            <a:off x="0" y="404813"/>
            <a:ext cx="1357313" cy="603250"/>
          </a:xfrm>
          <a:prstGeom prst="rect">
            <a:avLst/>
          </a:prstGeom>
          <a:solidFill>
            <a:schemeClr val="accent1">
              <a:lumMod val="50000"/>
            </a:schemeClr>
          </a:solidFill>
          <a:effectLst>
            <a:outerShdw blurRad="50800" dist="38100" dir="5400000" algn="t" rotWithShape="0">
              <a:prstClr val="black">
                <a:alpha val="40000"/>
              </a:prstClr>
            </a:outerShdw>
          </a:effectLst>
        </p:spPr>
        <p:txBody>
          <a:bodyPr wrap="none" lIns="105006" tIns="52503" rIns="105006" bIns="52503" anchor="ctr"/>
          <a:lstStyle/>
          <a:p>
            <a:pPr algn="ctr" defTabSz="914340" eaLnBrk="1" fontAlgn="auto" hangingPunct="1">
              <a:lnSpc>
                <a:spcPct val="120000"/>
              </a:lnSpc>
              <a:spcBef>
                <a:spcPts val="0"/>
              </a:spcBef>
              <a:spcAft>
                <a:spcPts val="0"/>
              </a:spcAft>
              <a:defRPr/>
            </a:pPr>
            <a:r>
              <a:rPr lang="zh-CN" altLang="en-US"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提纲</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27" name="直接连接符 26"/>
          <p:cNvCxnSpPr/>
          <p:nvPr/>
        </p:nvCxnSpPr>
        <p:spPr>
          <a:xfrm>
            <a:off x="2016422" y="3227378"/>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17"/>
          <p:cNvSpPr txBox="1">
            <a:spLocks noChangeArrowheads="1"/>
          </p:cNvSpPr>
          <p:nvPr/>
        </p:nvSpPr>
        <p:spPr bwMode="auto">
          <a:xfrm>
            <a:off x="2051347" y="2506135"/>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2</a:t>
            </a:r>
          </a:p>
        </p:txBody>
      </p:sp>
      <p:sp>
        <p:nvSpPr>
          <p:cNvPr id="29" name="矩形 17"/>
          <p:cNvSpPr>
            <a:spLocks noChangeArrowheads="1"/>
          </p:cNvSpPr>
          <p:nvPr/>
        </p:nvSpPr>
        <p:spPr bwMode="auto">
          <a:xfrm>
            <a:off x="2843857" y="2398757"/>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透视大学生超算竞赛</a:t>
            </a:r>
            <a:endParaRPr lang="zh-CN" altLang="en-US" sz="3200" b="1" dirty="0">
              <a:solidFill>
                <a:schemeClr val="bg1">
                  <a:lumMod val="50000"/>
                </a:schemeClr>
              </a:solidFill>
              <a:latin typeface="微软雅黑" panose="020B0503020204020204" pitchFamily="34" charset="-122"/>
            </a:endParaRPr>
          </a:p>
        </p:txBody>
      </p:sp>
      <p:sp>
        <p:nvSpPr>
          <p:cNvPr id="30" name="TextBox 7"/>
          <p:cNvSpPr txBox="1">
            <a:spLocks noChangeArrowheads="1"/>
          </p:cNvSpPr>
          <p:nvPr/>
        </p:nvSpPr>
        <p:spPr bwMode="auto">
          <a:xfrm>
            <a:off x="2843857" y="1576794"/>
            <a:ext cx="4464447"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盐湖城不眠夜</a:t>
            </a:r>
            <a:endParaRPr lang="zh-CN" altLang="en-US" sz="3200" b="1" dirty="0">
              <a:solidFill>
                <a:schemeClr val="bg1">
                  <a:lumMod val="50000"/>
                </a:schemeClr>
              </a:solidFill>
              <a:latin typeface="微软雅黑" panose="020B0503020204020204" pitchFamily="34" charset="-122"/>
            </a:endParaRPr>
          </a:p>
        </p:txBody>
      </p:sp>
      <p:sp>
        <p:nvSpPr>
          <p:cNvPr id="31" name="矩形 14"/>
          <p:cNvSpPr>
            <a:spLocks noChangeArrowheads="1"/>
          </p:cNvSpPr>
          <p:nvPr/>
        </p:nvSpPr>
        <p:spPr bwMode="auto">
          <a:xfrm>
            <a:off x="2843857" y="3255123"/>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None/>
            </a:pPr>
            <a:r>
              <a:rPr lang="zh-CN" altLang="en-US" sz="3200" b="1" dirty="0" smtClean="0">
                <a:solidFill>
                  <a:schemeClr val="accent1">
                    <a:lumMod val="50000"/>
                  </a:schemeClr>
                </a:solidFill>
                <a:latin typeface="微软雅黑" panose="020B0503020204020204" pitchFamily="34" charset="-122"/>
              </a:rPr>
              <a:t>教育意义</a:t>
            </a:r>
            <a:endParaRPr lang="zh-CN" altLang="en-US" sz="3200" b="1" dirty="0">
              <a:solidFill>
                <a:schemeClr val="accent1">
                  <a:lumMod val="50000"/>
                </a:schemeClr>
              </a:solidFill>
              <a:latin typeface="微软雅黑" panose="020B0503020204020204" pitchFamily="34" charset="-122"/>
            </a:endParaRPr>
          </a:p>
        </p:txBody>
      </p:sp>
      <p:sp>
        <p:nvSpPr>
          <p:cNvPr id="33" name="矩形 14"/>
          <p:cNvSpPr>
            <a:spLocks noChangeArrowheads="1"/>
          </p:cNvSpPr>
          <p:nvPr/>
        </p:nvSpPr>
        <p:spPr bwMode="auto">
          <a:xfrm>
            <a:off x="2828633" y="3999296"/>
            <a:ext cx="4623688"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招新计划</a:t>
            </a:r>
            <a:endParaRPr lang="en-US" altLang="zh-CN" sz="3200" b="1" dirty="0">
              <a:solidFill>
                <a:schemeClr val="bg1">
                  <a:lumMod val="50000"/>
                </a:schemeClr>
              </a:solidFill>
              <a:latin typeface="微软雅黑" panose="020B0503020204020204" pitchFamily="34" charset="-122"/>
            </a:endParaRPr>
          </a:p>
        </p:txBody>
      </p:sp>
      <p:cxnSp>
        <p:nvCxnSpPr>
          <p:cNvPr id="35" name="直接连接符 34"/>
          <p:cNvCxnSpPr/>
          <p:nvPr/>
        </p:nvCxnSpPr>
        <p:spPr>
          <a:xfrm>
            <a:off x="2016422" y="4048269"/>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2051347" y="3327832"/>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3</a:t>
            </a:r>
            <a:endParaRPr lang="en-US" altLang="zh-CN" sz="3600" b="1" dirty="0">
              <a:solidFill>
                <a:schemeClr val="bg1"/>
              </a:solidFill>
              <a:latin typeface="微软雅黑" pitchFamily="34" charset="-122"/>
              <a:ea typeface="微软雅黑" pitchFamily="34" charset="-122"/>
            </a:endParaRPr>
          </a:p>
        </p:txBody>
      </p:sp>
      <p:cxnSp>
        <p:nvCxnSpPr>
          <p:cNvPr id="37" name="直接连接符 36"/>
          <p:cNvCxnSpPr/>
          <p:nvPr/>
        </p:nvCxnSpPr>
        <p:spPr>
          <a:xfrm>
            <a:off x="2016422" y="4869160"/>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 Box 17"/>
          <p:cNvSpPr txBox="1">
            <a:spLocks noChangeArrowheads="1"/>
          </p:cNvSpPr>
          <p:nvPr/>
        </p:nvSpPr>
        <p:spPr bwMode="auto">
          <a:xfrm>
            <a:off x="2051347" y="4149529"/>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4</a:t>
            </a:r>
            <a:endParaRPr lang="en-US" altLang="zh-CN" sz="3600" b="1" dirty="0">
              <a:solidFill>
                <a:schemeClr val="bg1"/>
              </a:solidFill>
              <a:latin typeface="微软雅黑" pitchFamily="34" charset="-122"/>
              <a:ea typeface="微软雅黑" pitchFamily="34" charset="-122"/>
            </a:endParaRPr>
          </a:p>
        </p:txBody>
      </p:sp>
      <p:sp>
        <p:nvSpPr>
          <p:cNvPr id="44" name="Text Box 17"/>
          <p:cNvSpPr txBox="1">
            <a:spLocks noChangeArrowheads="1"/>
          </p:cNvSpPr>
          <p:nvPr/>
        </p:nvSpPr>
        <p:spPr bwMode="auto">
          <a:xfrm>
            <a:off x="2080171" y="1710087"/>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1</a:t>
            </a:r>
          </a:p>
        </p:txBody>
      </p:sp>
      <p:cxnSp>
        <p:nvCxnSpPr>
          <p:cNvPr id="46" name="直接连接符 45"/>
          <p:cNvCxnSpPr/>
          <p:nvPr/>
        </p:nvCxnSpPr>
        <p:spPr>
          <a:xfrm>
            <a:off x="2037556" y="2406487"/>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0577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队歌：真心英雄</a:t>
            </a:r>
            <a:r>
              <a:rPr lang="en-US" altLang="zh-CN" dirty="0"/>
              <a:t>(</a:t>
            </a:r>
            <a:r>
              <a:rPr lang="en-US" altLang="zh-CN" b="0" dirty="0"/>
              <a:t>Hero at Heart</a:t>
            </a:r>
            <a:r>
              <a:rPr lang="en-US" altLang="zh-CN" dirty="0"/>
              <a:t>)</a:t>
            </a:r>
            <a:endParaRPr lang="zh-CN" altLang="en-US" dirty="0"/>
          </a:p>
        </p:txBody>
      </p:sp>
      <p:sp>
        <p:nvSpPr>
          <p:cNvPr id="4" name="日期占位符 3"/>
          <p:cNvSpPr>
            <a:spLocks noGrp="1"/>
          </p:cNvSpPr>
          <p:nvPr>
            <p:ph type="dt" sz="half" idx="10"/>
          </p:nvPr>
        </p:nvSpPr>
        <p:spPr/>
        <p:txBody>
          <a:bodyPr/>
          <a:lstStyle/>
          <a:p>
            <a:pPr>
              <a:defRPr/>
            </a:pPr>
            <a:fld id="{F7E30E18-D6F6-4D0E-A5D5-B40D0D371593}" type="datetime1">
              <a:rPr lang="zh-CN" altLang="en-US" smtClean="0"/>
              <a:pPr>
                <a:defRPr/>
              </a:pPr>
              <a:t>2017/12/12</a:t>
            </a:fld>
            <a:endParaRPr lang="en-US" altLang="zh-CN"/>
          </a:p>
        </p:txBody>
      </p:sp>
      <p:sp>
        <p:nvSpPr>
          <p:cNvPr id="5" name="页脚占位符 4"/>
          <p:cNvSpPr>
            <a:spLocks noGrp="1"/>
          </p:cNvSpPr>
          <p:nvPr>
            <p:ph type="ftr" sz="quarter" idx="11"/>
          </p:nvPr>
        </p:nvSpPr>
        <p:spPr/>
        <p:txBody>
          <a:bodyPr/>
          <a:lstStyle/>
          <a:p>
            <a:pPr>
              <a:defRPr/>
            </a:pPr>
            <a:r>
              <a:rPr lang="en-US" altLang="zh-CN" smtClean="0"/>
              <a:t>An Hong CS USTC </a:t>
            </a:r>
            <a:endParaRPr lang="en-US" altLang="zh-CN"/>
          </a:p>
        </p:txBody>
      </p:sp>
      <p:sp>
        <p:nvSpPr>
          <p:cNvPr id="6" name="灯片编号占位符 5"/>
          <p:cNvSpPr>
            <a:spLocks noGrp="1"/>
          </p:cNvSpPr>
          <p:nvPr>
            <p:ph type="sldNum" sz="quarter" idx="12"/>
          </p:nvPr>
        </p:nvSpPr>
        <p:spPr/>
        <p:txBody>
          <a:bodyPr/>
          <a:lstStyle/>
          <a:p>
            <a:pPr>
              <a:defRPr/>
            </a:pPr>
            <a:fld id="{706418E8-DE20-4ABA-AF93-FCFAA1DA8DD4}" type="slidenum">
              <a:rPr lang="en-US" altLang="zh-CN" smtClean="0"/>
              <a:pPr>
                <a:defRPr/>
              </a:pPr>
              <a:t>4</a:t>
            </a:fld>
            <a:endParaRPr lang="en-US" altLang="zh-CN"/>
          </a:p>
        </p:txBody>
      </p:sp>
      <p:pic>
        <p:nvPicPr>
          <p:cNvPr id="2054" name="Picture 6" descr="http://images.yule.tom.com/data2/upload/64/135/124460044117482195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073176"/>
            <a:ext cx="3331096" cy="36873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真心英雄 成龙”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679" y="1030003"/>
            <a:ext cx="4858909" cy="22776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真心英雄 五线谱”的图片搜索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102" y="1015921"/>
            <a:ext cx="3771051" cy="533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73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D3A44CAC-548A-4209-A405-3C044B17DA63}"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98307"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98308"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6BD34BC-157C-4873-A7AD-35E25E0B39DE}" type="slidenum">
              <a:rPr lang="en-US" altLang="zh-CN" sz="1400" b="0" smtClean="0">
                <a:ea typeface="宋体" panose="02010600030101010101" pitchFamily="2" charset="-122"/>
              </a:rPr>
              <a:pPr>
                <a:spcBef>
                  <a:spcPct val="0"/>
                </a:spcBef>
                <a:buFontTx/>
                <a:buNone/>
              </a:pPr>
              <a:t>40</a:t>
            </a:fld>
            <a:endParaRPr lang="en-US" altLang="zh-CN" sz="1400" b="0" smtClean="0">
              <a:ea typeface="宋体" panose="02010600030101010101" pitchFamily="2" charset="-122"/>
            </a:endParaRPr>
          </a:p>
        </p:txBody>
      </p:sp>
      <p:pic>
        <p:nvPicPr>
          <p:cNvPr id="9830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044575"/>
            <a:ext cx="39354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smtClean="0"/>
              <a:t>教育意义</a:t>
            </a:r>
            <a:r>
              <a:rPr lang="en-US" altLang="zh-CN" kern="0" dirty="0"/>
              <a:t>1</a:t>
            </a:r>
            <a:r>
              <a:rPr lang="zh-CN" altLang="en-US" kern="0" dirty="0" smtClean="0"/>
              <a:t>：</a:t>
            </a:r>
            <a:r>
              <a:rPr lang="zh-CN" altLang="en-US" kern="0" dirty="0" smtClean="0">
                <a:solidFill>
                  <a:schemeClr val="accent1"/>
                </a:solidFill>
              </a:rPr>
              <a:t>掌握产业界最新技术</a:t>
            </a:r>
          </a:p>
        </p:txBody>
      </p:sp>
      <p:pic>
        <p:nvPicPr>
          <p:cNvPr id="98311"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8513" y="4692650"/>
            <a:ext cx="313213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9500"/>
            <a:ext cx="2136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图片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1087438"/>
            <a:ext cx="21367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图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1060450"/>
            <a:ext cx="2679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2555875" y="6268522"/>
            <a:ext cx="3262432" cy="369332"/>
          </a:xfrm>
          <a:prstGeom prst="rect">
            <a:avLst/>
          </a:prstGeom>
          <a:noFill/>
        </p:spPr>
        <p:txBody>
          <a:bodyPr wrap="none" rtlCol="0">
            <a:spAutoFit/>
          </a:bodyPr>
          <a:lstStyle/>
          <a:p>
            <a:r>
              <a:rPr lang="zh-CN" altLang="en-US" kern="0" dirty="0" smtClean="0">
                <a:solidFill>
                  <a:srgbClr val="FF0000"/>
                </a:solidFill>
              </a:rPr>
              <a:t>液冷参赛</a:t>
            </a:r>
            <a:r>
              <a:rPr lang="zh-CN" altLang="en-US" kern="0" dirty="0">
                <a:solidFill>
                  <a:srgbClr val="FF0000"/>
                </a:solidFill>
              </a:rPr>
              <a:t>系统</a:t>
            </a:r>
            <a:r>
              <a:rPr lang="en-US" altLang="zh-CN" kern="0" dirty="0">
                <a:solidFill>
                  <a:srgbClr val="FF0000"/>
                </a:solidFill>
              </a:rPr>
              <a:t>-</a:t>
            </a:r>
            <a:r>
              <a:rPr lang="zh-CN" altLang="en-US" kern="0" dirty="0">
                <a:solidFill>
                  <a:srgbClr val="FF0000"/>
                </a:solidFill>
              </a:rPr>
              <a:t>中国队首次</a:t>
            </a:r>
            <a:r>
              <a:rPr lang="zh-CN" altLang="en-US" kern="0" dirty="0" smtClean="0">
                <a:solidFill>
                  <a:srgbClr val="FF0000"/>
                </a:solidFill>
              </a:rPr>
              <a:t>使用</a:t>
            </a:r>
            <a:endParaRPr lang="zh-CN" altLang="en-US" kern="0" dirty="0">
              <a:solidFill>
                <a:srgbClr val="FF0000"/>
              </a:solidFill>
            </a:endParaRPr>
          </a:p>
        </p:txBody>
      </p:sp>
    </p:spTree>
    <p:extLst>
      <p:ext uri="{BB962C8B-B14F-4D97-AF65-F5344CB8AC3E}">
        <p14:creationId xmlns:p14="http://schemas.microsoft.com/office/powerpoint/2010/main" val="2991332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a:t>教育</a:t>
            </a:r>
            <a:r>
              <a:rPr lang="zh-CN" altLang="en-US" dirty="0" smtClean="0"/>
              <a:t>意义</a:t>
            </a:r>
            <a:r>
              <a:rPr lang="en-US" altLang="zh-CN" dirty="0"/>
              <a:t>2</a:t>
            </a:r>
            <a:r>
              <a:rPr lang="zh-CN" altLang="en-US" dirty="0" smtClean="0"/>
              <a:t>：</a:t>
            </a:r>
            <a:r>
              <a:rPr lang="zh-CN" altLang="en-US" dirty="0" smtClean="0">
                <a:solidFill>
                  <a:srgbClr val="FF0000"/>
                </a:solidFill>
              </a:rPr>
              <a:t>企业精神</a:t>
            </a:r>
            <a:endParaRPr lang="zh-CN" altLang="en-US" dirty="0">
              <a:solidFill>
                <a:srgbClr val="FF0000"/>
              </a:solidFill>
            </a:endParaRPr>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41</a:t>
            </a:fld>
            <a:endParaRPr lang="en-US" altLang="zh-CN"/>
          </a:p>
        </p:txBody>
      </p:sp>
      <p:pic>
        <p:nvPicPr>
          <p:cNvPr id="9" name="Picture 4" descr="IMG_23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76434"/>
            <a:ext cx="3277729" cy="245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47" y="3468700"/>
            <a:ext cx="3672408" cy="275430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022" y="1043120"/>
            <a:ext cx="3234107" cy="2425580"/>
          </a:xfrm>
          <a:prstGeom prst="rect">
            <a:avLst/>
          </a:prstGeom>
        </p:spPr>
      </p:pic>
      <p:sp>
        <p:nvSpPr>
          <p:cNvPr id="11" name="矩形 10"/>
          <p:cNvSpPr/>
          <p:nvPr/>
        </p:nvSpPr>
        <p:spPr bwMode="auto">
          <a:xfrm>
            <a:off x="240950" y="2904843"/>
            <a:ext cx="4198470" cy="64807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a:spcBef>
                <a:spcPct val="20000"/>
              </a:spcBef>
            </a:pPr>
            <a:r>
              <a:rPr lang="zh-CN" altLang="zh-CN" sz="2800" b="1" dirty="0" smtClean="0">
                <a:solidFill>
                  <a:srgbClr val="0000FF"/>
                </a:solidFill>
                <a:latin typeface="微软雅黑" panose="020B0503020204020204" pitchFamily="34" charset="-122"/>
                <a:ea typeface="微软雅黑" panose="020B0503020204020204" pitchFamily="34" charset="-122"/>
              </a:rPr>
              <a:t>“</a:t>
            </a:r>
            <a:r>
              <a:rPr lang="zh-CN" altLang="zh-CN" sz="2800" b="1" dirty="0">
                <a:solidFill>
                  <a:srgbClr val="0000FF"/>
                </a:solidFill>
                <a:latin typeface="微软雅黑" panose="020B0503020204020204" pitchFamily="34" charset="-122"/>
                <a:ea typeface="微软雅黑" panose="020B0503020204020204" pitchFamily="34" charset="-122"/>
              </a:rPr>
              <a:t>自主创新，服务中国</a:t>
            </a:r>
            <a:r>
              <a:rPr lang="zh-CN" altLang="zh-CN" sz="2800" b="1" dirty="0" smtClean="0">
                <a:solidFill>
                  <a:srgbClr val="0000FF"/>
                </a:solidFill>
                <a:latin typeface="微软雅黑" panose="020B0503020204020204" pitchFamily="34" charset="-122"/>
                <a:ea typeface="微软雅黑" panose="020B0503020204020204" pitchFamily="34" charset="-122"/>
              </a:rPr>
              <a:t>”</a:t>
            </a:r>
            <a:endParaRPr kumimoji="0" lang="en-US" altLang="zh-CN" sz="2800" b="1" i="0" u="none" strike="noStrike" cap="none" normalizeH="0" baseline="0" dirty="0" smtClean="0">
              <a:ln>
                <a:noFill/>
              </a:ln>
              <a:solidFill>
                <a:srgbClr val="0000FF"/>
              </a:solidFill>
              <a:effectLst/>
              <a:latin typeface="微软雅黑" panose="020B0503020204020204" pitchFamily="34" charset="-122"/>
              <a:ea typeface="微软雅黑" panose="020B0503020204020204" pitchFamily="34" charset="-122"/>
            </a:endParaRPr>
          </a:p>
        </p:txBody>
      </p:sp>
      <p:sp>
        <p:nvSpPr>
          <p:cNvPr id="12" name="矩形 11"/>
          <p:cNvSpPr/>
          <p:nvPr/>
        </p:nvSpPr>
        <p:spPr bwMode="auto">
          <a:xfrm>
            <a:off x="4437429" y="2920243"/>
            <a:ext cx="4562445" cy="64807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a:spcBef>
                <a:spcPct val="20000"/>
              </a:spcBef>
            </a:pPr>
            <a:r>
              <a:rPr lang="zh-CN" altLang="zh-CN" sz="2800" b="1" dirty="0" smtClean="0">
                <a:solidFill>
                  <a:srgbClr val="0000FF"/>
                </a:solidFill>
                <a:latin typeface="微软雅黑" panose="020B0503020204020204" pitchFamily="34" charset="-122"/>
                <a:ea typeface="微软雅黑" panose="020B0503020204020204" pitchFamily="34" charset="-122"/>
              </a:rPr>
              <a:t>“</a:t>
            </a:r>
            <a:r>
              <a:rPr lang="zh-CN" altLang="en-US" sz="2800" b="1" dirty="0" smtClean="0">
                <a:solidFill>
                  <a:srgbClr val="0000FF"/>
                </a:solidFill>
                <a:latin typeface="微软雅黑" panose="020B0503020204020204" pitchFamily="34" charset="-122"/>
                <a:ea typeface="微软雅黑" panose="020B0503020204020204" pitchFamily="34" charset="-122"/>
              </a:rPr>
              <a:t>我们主要赚外国人的钱</a:t>
            </a:r>
            <a:r>
              <a:rPr lang="zh-CN" altLang="zh-CN" sz="2800" b="1" dirty="0" smtClean="0">
                <a:solidFill>
                  <a:srgbClr val="0000FF"/>
                </a:solidFill>
                <a:latin typeface="微软雅黑" panose="020B0503020204020204" pitchFamily="34" charset="-122"/>
                <a:ea typeface="微软雅黑" panose="020B0503020204020204" pitchFamily="34" charset="-122"/>
              </a:rPr>
              <a:t>”</a:t>
            </a:r>
            <a:endParaRPr kumimoji="0" lang="en-US" altLang="zh-CN" sz="2800" b="1" i="0" u="none" strike="noStrike" cap="none" normalizeH="0" baseline="0" dirty="0" smtClean="0">
              <a:ln>
                <a:noFill/>
              </a:ln>
              <a:solidFill>
                <a:srgbClr val="0000FF"/>
              </a:solidFill>
              <a:effectLst/>
              <a:latin typeface="微软雅黑" panose="020B0503020204020204" pitchFamily="34" charset="-122"/>
              <a:ea typeface="微软雅黑" panose="020B0503020204020204" pitchFamily="34" charset="-122"/>
            </a:endParaRPr>
          </a:p>
        </p:txBody>
      </p:sp>
      <p:sp>
        <p:nvSpPr>
          <p:cNvPr id="13" name="矩形 12"/>
          <p:cNvSpPr/>
          <p:nvPr/>
        </p:nvSpPr>
        <p:spPr bwMode="auto">
          <a:xfrm>
            <a:off x="469234" y="5891818"/>
            <a:ext cx="3970186" cy="64807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a:spcBef>
                <a:spcPct val="20000"/>
              </a:spcBef>
            </a:pPr>
            <a:r>
              <a:rPr lang="zh-CN" altLang="zh-CN" sz="2800" b="1" dirty="0" smtClean="0">
                <a:solidFill>
                  <a:srgbClr val="0000FF"/>
                </a:solidFill>
                <a:latin typeface="微软雅黑" panose="020B0503020204020204" pitchFamily="34" charset="-122"/>
                <a:ea typeface="微软雅黑" panose="020B0503020204020204" pitchFamily="34" charset="-122"/>
              </a:rPr>
              <a:t>“</a:t>
            </a:r>
            <a:r>
              <a:rPr lang="zh-CN" altLang="en-US" sz="2800" b="1" dirty="0" smtClean="0">
                <a:solidFill>
                  <a:srgbClr val="0000FF"/>
                </a:solidFill>
                <a:latin typeface="微软雅黑" panose="020B0503020204020204" pitchFamily="34" charset="-122"/>
                <a:ea typeface="微软雅黑" panose="020B0503020204020204" pitchFamily="34" charset="-122"/>
              </a:rPr>
              <a:t>我们主要做</a:t>
            </a:r>
            <a:r>
              <a:rPr lang="en-US" altLang="zh-CN" sz="2800" b="1" dirty="0" smtClean="0">
                <a:solidFill>
                  <a:srgbClr val="0000FF"/>
                </a:solidFill>
                <a:latin typeface="微软雅黑" panose="020B0503020204020204" pitchFamily="34" charset="-122"/>
                <a:ea typeface="微软雅黑" panose="020B0503020204020204" pitchFamily="34" charset="-122"/>
              </a:rPr>
              <a:t>OEM</a:t>
            </a:r>
            <a:r>
              <a:rPr lang="zh-CN" altLang="zh-CN" sz="2800" b="1" dirty="0" smtClean="0">
                <a:solidFill>
                  <a:srgbClr val="0000FF"/>
                </a:solidFill>
                <a:latin typeface="微软雅黑" panose="020B0503020204020204" pitchFamily="34" charset="-122"/>
                <a:ea typeface="微软雅黑" panose="020B0503020204020204" pitchFamily="34" charset="-122"/>
              </a:rPr>
              <a:t>”</a:t>
            </a:r>
            <a:endParaRPr kumimoji="0" lang="en-US" altLang="zh-CN" sz="2800" b="1" i="0" u="none" strike="noStrike" cap="none" normalizeH="0" baseline="0" dirty="0" smtClean="0">
              <a:ln>
                <a:noFill/>
              </a:ln>
              <a:solidFill>
                <a:srgbClr val="0000FF"/>
              </a:solidFill>
              <a:effectLst/>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896" y="3570438"/>
            <a:ext cx="3651843" cy="2738882"/>
          </a:xfrm>
          <a:prstGeom prst="rect">
            <a:avLst/>
          </a:prstGeom>
        </p:spPr>
      </p:pic>
      <p:sp>
        <p:nvSpPr>
          <p:cNvPr id="15" name="矩形 14"/>
          <p:cNvSpPr/>
          <p:nvPr/>
        </p:nvSpPr>
        <p:spPr bwMode="auto">
          <a:xfrm>
            <a:off x="4599136" y="5889253"/>
            <a:ext cx="4240064" cy="64807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a:spcBef>
                <a:spcPct val="20000"/>
              </a:spcBef>
            </a:pPr>
            <a:r>
              <a:rPr lang="zh-CN" altLang="zh-CN" sz="2800" b="1" dirty="0" smtClean="0">
                <a:solidFill>
                  <a:srgbClr val="0000FF"/>
                </a:solidFill>
                <a:latin typeface="微软雅黑" panose="020B0503020204020204" pitchFamily="34" charset="-122"/>
                <a:ea typeface="微软雅黑" panose="020B0503020204020204" pitchFamily="34" charset="-122"/>
              </a:rPr>
              <a:t>“</a:t>
            </a:r>
            <a:r>
              <a:rPr lang="zh-CN" altLang="en-US" sz="2800" b="1" dirty="0" smtClean="0">
                <a:solidFill>
                  <a:srgbClr val="0000FF"/>
                </a:solidFill>
                <a:latin typeface="微软雅黑" panose="020B0503020204020204" pitchFamily="34" charset="-122"/>
                <a:ea typeface="微软雅黑" panose="020B0503020204020204" pitchFamily="34" charset="-122"/>
              </a:rPr>
              <a:t>我们可以友情支持！</a:t>
            </a:r>
            <a:r>
              <a:rPr lang="zh-CN" altLang="zh-CN" sz="2800" b="1" dirty="0" smtClean="0">
                <a:solidFill>
                  <a:srgbClr val="0000FF"/>
                </a:solidFill>
                <a:latin typeface="微软雅黑" panose="020B0503020204020204" pitchFamily="34" charset="-122"/>
                <a:ea typeface="微软雅黑" panose="020B0503020204020204" pitchFamily="34" charset="-122"/>
              </a:rPr>
              <a:t>”</a:t>
            </a:r>
            <a:endParaRPr kumimoji="0" lang="en-US" altLang="zh-CN" sz="2800" b="1" i="0" u="none" strike="noStrike" cap="none" normalizeH="0" baseline="0" dirty="0" smtClean="0">
              <a:ln>
                <a:noFill/>
              </a:ln>
              <a:solidFill>
                <a:srgbClr val="0000FF"/>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4381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D7A0F88-0D24-4B16-96C0-3FCDD32FBAE2}"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3123"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33124"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8EBBCE98-CEC4-45D4-BAE8-606DBD907887}" type="slidenum">
              <a:rPr lang="en-US" altLang="zh-CN" sz="1400" b="0" smtClean="0">
                <a:ea typeface="宋体" panose="02010600030101010101" pitchFamily="2" charset="-122"/>
              </a:rPr>
              <a:pPr>
                <a:spcBef>
                  <a:spcPct val="0"/>
                </a:spcBef>
                <a:buFontTx/>
                <a:buNone/>
              </a:pPr>
              <a:t>42</a:t>
            </a:fld>
            <a:endParaRPr lang="en-US" altLang="zh-CN" sz="1400" b="0" smtClean="0">
              <a:ea typeface="宋体" panose="02010600030101010101" pitchFamily="2" charset="-122"/>
            </a:endParaRPr>
          </a:p>
        </p:txBody>
      </p:sp>
      <p:pic>
        <p:nvPicPr>
          <p:cNvPr id="133126"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1" y="3810041"/>
            <a:ext cx="3654648" cy="274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a:t>3</a:t>
            </a:r>
            <a:r>
              <a:rPr lang="zh-CN" altLang="en-US" kern="0" dirty="0" smtClean="0"/>
              <a:t>：</a:t>
            </a:r>
            <a:r>
              <a:rPr lang="zh-CN" altLang="en-US" kern="0" dirty="0" smtClean="0">
                <a:solidFill>
                  <a:srgbClr val="FF0000"/>
                </a:solidFill>
              </a:rPr>
              <a:t>向工程师学习</a:t>
            </a:r>
          </a:p>
        </p:txBody>
      </p:sp>
      <p:pic>
        <p:nvPicPr>
          <p:cNvPr id="133129"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1" y="1014091"/>
            <a:ext cx="3654648" cy="27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5" descr="IMG_24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24" y="1002983"/>
            <a:ext cx="3628628" cy="27204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6" descr="IMG_24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24" y="3814445"/>
            <a:ext cx="3628628" cy="272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77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r>
              <a:rPr lang="zh-CN" altLang="en-US" dirty="0"/>
              <a:t>教育</a:t>
            </a:r>
            <a:r>
              <a:rPr lang="zh-CN" altLang="en-US" dirty="0" smtClean="0"/>
              <a:t>意义</a:t>
            </a:r>
            <a:r>
              <a:rPr lang="en-US" altLang="zh-CN" dirty="0"/>
              <a:t>4</a:t>
            </a:r>
            <a:r>
              <a:rPr lang="zh-CN" altLang="en-US" dirty="0" smtClean="0"/>
              <a:t>：</a:t>
            </a:r>
            <a:r>
              <a:rPr lang="zh-CN" altLang="en-US" dirty="0" smtClean="0">
                <a:solidFill>
                  <a:schemeClr val="accent1"/>
                </a:solidFill>
              </a:rPr>
              <a:t>向科学家学习</a:t>
            </a:r>
          </a:p>
        </p:txBody>
      </p:sp>
      <p:pic>
        <p:nvPicPr>
          <p:cNvPr id="68611" name="Picture 4" descr="IMG_23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85" y="1051295"/>
            <a:ext cx="6336630" cy="475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2633007" y="6021387"/>
            <a:ext cx="3877985" cy="646331"/>
          </a:xfrm>
          <a:prstGeom prst="rect">
            <a:avLst/>
          </a:prstGeom>
          <a:noFill/>
        </p:spPr>
        <p:txBody>
          <a:bodyPr wrap="none" rtlCol="0">
            <a:spAutoFit/>
          </a:bodyPr>
          <a:lstStyle/>
          <a:p>
            <a:r>
              <a:rPr lang="zh-CN" altLang="en-US" dirty="0">
                <a:solidFill>
                  <a:schemeClr val="accent1"/>
                </a:solidFill>
              </a:rPr>
              <a:t>中国科大物理学院何力新老师在辅导</a:t>
            </a:r>
            <a:br>
              <a:rPr lang="zh-CN" altLang="en-US" dirty="0">
                <a:solidFill>
                  <a:schemeClr val="accent1"/>
                </a:solidFill>
              </a:rPr>
            </a:br>
            <a:r>
              <a:rPr lang="en-US" altLang="zh-CN" dirty="0">
                <a:solidFill>
                  <a:schemeClr val="accent1"/>
                </a:solidFill>
              </a:rPr>
              <a:t>Quantum</a:t>
            </a:r>
            <a:r>
              <a:rPr lang="zh-CN" altLang="en-US" dirty="0">
                <a:solidFill>
                  <a:schemeClr val="accent1"/>
                </a:solidFill>
              </a:rPr>
              <a:t> </a:t>
            </a:r>
            <a:r>
              <a:rPr lang="en-US" altLang="zh-CN" dirty="0">
                <a:solidFill>
                  <a:schemeClr val="accent1"/>
                </a:solidFill>
              </a:rPr>
              <a:t>ESPRESSO </a:t>
            </a:r>
            <a:r>
              <a:rPr lang="zh-CN" altLang="en-US" dirty="0">
                <a:solidFill>
                  <a:schemeClr val="accent1"/>
                </a:solidFill>
              </a:rPr>
              <a:t>应用</a:t>
            </a:r>
            <a:endParaRPr lang="zh-CN" altLang="en-US" dirty="0"/>
          </a:p>
        </p:txBody>
      </p:sp>
    </p:spTree>
    <p:extLst>
      <p:ext uri="{BB962C8B-B14F-4D97-AF65-F5344CB8AC3E}">
        <p14:creationId xmlns:p14="http://schemas.microsoft.com/office/powerpoint/2010/main" val="1134090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2F9D09A2-5216-4070-BE0D-13053D2CCB80}"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29027"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29028"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B4C83723-CC9E-4FB6-B2C4-3F44F95F5BF4}" type="slidenum">
              <a:rPr lang="en-US" altLang="zh-CN" sz="1400" b="0" smtClean="0">
                <a:ea typeface="宋体" panose="02010600030101010101" pitchFamily="2" charset="-122"/>
              </a:rPr>
              <a:pPr>
                <a:spcBef>
                  <a:spcPct val="0"/>
                </a:spcBef>
                <a:buFontTx/>
                <a:buNone/>
              </a:pPr>
              <a:t>44</a:t>
            </a:fld>
            <a:endParaRPr lang="en-US" altLang="zh-CN" sz="1400" b="0" smtClean="0">
              <a:ea typeface="宋体" panose="02010600030101010101" pitchFamily="2" charset="-122"/>
            </a:endParaRPr>
          </a:p>
        </p:txBody>
      </p:sp>
      <p:pic>
        <p:nvPicPr>
          <p:cNvPr id="12902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789363"/>
            <a:ext cx="335280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25538"/>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125538"/>
            <a:ext cx="33543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716338"/>
            <a:ext cx="3354388"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smtClean="0"/>
              <a:t>教育意义</a:t>
            </a:r>
            <a:r>
              <a:rPr lang="en-US" altLang="zh-CN" kern="0" dirty="0"/>
              <a:t>5</a:t>
            </a:r>
            <a:r>
              <a:rPr lang="zh-CN" altLang="en-US" kern="0" dirty="0" smtClean="0"/>
              <a:t>：</a:t>
            </a:r>
            <a:r>
              <a:rPr lang="zh-CN" altLang="en-US" kern="0" dirty="0" smtClean="0">
                <a:solidFill>
                  <a:srgbClr val="FF0000"/>
                </a:solidFill>
              </a:rPr>
              <a:t>训练中的团队</a:t>
            </a:r>
            <a:r>
              <a:rPr lang="zh-CN" altLang="en-US" kern="0" dirty="0">
                <a:solidFill>
                  <a:srgbClr val="FF0000"/>
                </a:solidFill>
              </a:rPr>
              <a:t>合作</a:t>
            </a:r>
            <a:endParaRPr lang="zh-CN" altLang="en-US" kern="0" dirty="0" smtClean="0">
              <a:solidFill>
                <a:srgbClr val="FF0000"/>
              </a:solidFill>
            </a:endParaRPr>
          </a:p>
        </p:txBody>
      </p:sp>
    </p:spTree>
    <p:extLst>
      <p:ext uri="{BB962C8B-B14F-4D97-AF65-F5344CB8AC3E}">
        <p14:creationId xmlns:p14="http://schemas.microsoft.com/office/powerpoint/2010/main" val="387179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F05E074D-6380-406E-81E6-A55C1138D273}"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1075"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31076"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B6EE8403-D9D6-4B57-B1A0-C12AFF42B768}" type="slidenum">
              <a:rPr lang="en-US" altLang="zh-CN" sz="1400" b="0" smtClean="0">
                <a:ea typeface="宋体" panose="02010600030101010101" pitchFamily="2" charset="-122"/>
              </a:rPr>
              <a:pPr>
                <a:spcBef>
                  <a:spcPct val="0"/>
                </a:spcBef>
                <a:buFontTx/>
                <a:buNone/>
              </a:pPr>
              <a:t>45</a:t>
            </a:fld>
            <a:endParaRPr lang="en-US" altLang="zh-CN" sz="1400" b="0" smtClean="0">
              <a:ea typeface="宋体" panose="02010600030101010101" pitchFamily="2" charset="-122"/>
            </a:endParaRPr>
          </a:p>
        </p:txBody>
      </p:sp>
      <p:pic>
        <p:nvPicPr>
          <p:cNvPr id="13107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981075"/>
            <a:ext cx="35274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a:t>5</a:t>
            </a:r>
            <a:r>
              <a:rPr lang="zh-CN" altLang="en-US" kern="0" dirty="0" smtClean="0"/>
              <a:t>：</a:t>
            </a:r>
            <a:r>
              <a:rPr lang="zh-CN" altLang="en-US" kern="0" dirty="0">
                <a:solidFill>
                  <a:srgbClr val="FF0000"/>
                </a:solidFill>
              </a:rPr>
              <a:t>训练中的团队合作</a:t>
            </a:r>
          </a:p>
        </p:txBody>
      </p:sp>
      <p:pic>
        <p:nvPicPr>
          <p:cNvPr id="131080"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716338"/>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3716338"/>
            <a:ext cx="360045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672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pPr>
              <a:defRPr/>
            </a:pPr>
            <a:r>
              <a:rPr lang="zh-CN" altLang="en-US" dirty="0"/>
              <a:t>教育</a:t>
            </a:r>
            <a:r>
              <a:rPr lang="zh-CN" altLang="en-US" dirty="0" smtClean="0"/>
              <a:t>意义</a:t>
            </a:r>
            <a:r>
              <a:rPr lang="en-US" altLang="zh-CN" dirty="0"/>
              <a:t>5</a:t>
            </a:r>
            <a:r>
              <a:rPr lang="zh-CN" altLang="en-US" dirty="0" smtClean="0"/>
              <a:t>：</a:t>
            </a:r>
            <a:r>
              <a:rPr lang="zh-CN" altLang="en-US" dirty="0">
                <a:solidFill>
                  <a:srgbClr val="FF0000"/>
                </a:solidFill>
              </a:rPr>
              <a:t>赛场上的团队合作</a:t>
            </a:r>
          </a:p>
        </p:txBody>
      </p:sp>
      <p:pic>
        <p:nvPicPr>
          <p:cNvPr id="105475"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101" y="1123608"/>
            <a:ext cx="3360372"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933154"/>
            <a:ext cx="4032448" cy="22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05064"/>
            <a:ext cx="3904016" cy="219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1123608"/>
            <a:ext cx="3600400" cy="270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330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4CBF18A5-D097-4C05-982C-092CC08D14D7}"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6195"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36196"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6C67740-7ED1-4C44-97A9-144B187DEDF2}" type="slidenum">
              <a:rPr lang="en-US" altLang="zh-CN" sz="1400" b="0" smtClean="0">
                <a:ea typeface="宋体" panose="02010600030101010101" pitchFamily="2" charset="-122"/>
              </a:rPr>
              <a:pPr>
                <a:spcBef>
                  <a:spcPct val="0"/>
                </a:spcBef>
                <a:buFontTx/>
                <a:buNone/>
              </a:pPr>
              <a:t>47</a:t>
            </a:fld>
            <a:endParaRPr lang="en-US" altLang="zh-CN" sz="1400" b="0" smtClean="0">
              <a:ea typeface="宋体" panose="02010600030101010101" pitchFamily="2" charset="-122"/>
            </a:endParaRPr>
          </a:p>
        </p:txBody>
      </p:sp>
      <p:pic>
        <p:nvPicPr>
          <p:cNvPr id="136197"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3789363"/>
            <a:ext cx="3240087"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125538"/>
            <a:ext cx="33845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789363"/>
            <a:ext cx="33607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125538"/>
            <a:ext cx="33607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a:t>5</a:t>
            </a:r>
            <a:r>
              <a:rPr lang="zh-CN" altLang="en-US" kern="0" dirty="0" smtClean="0"/>
              <a:t>：</a:t>
            </a:r>
            <a:r>
              <a:rPr lang="zh-CN" altLang="en-US" kern="0" dirty="0" smtClean="0">
                <a:solidFill>
                  <a:srgbClr val="FF0000"/>
                </a:solidFill>
              </a:rPr>
              <a:t>赛场上的团队合作</a:t>
            </a:r>
            <a:endParaRPr lang="zh-CN" altLang="en-US" kern="0" dirty="0">
              <a:solidFill>
                <a:srgbClr val="FF0000"/>
              </a:solidFill>
            </a:endParaRPr>
          </a:p>
        </p:txBody>
      </p:sp>
    </p:spTree>
    <p:extLst>
      <p:ext uri="{BB962C8B-B14F-4D97-AF65-F5344CB8AC3E}">
        <p14:creationId xmlns:p14="http://schemas.microsoft.com/office/powerpoint/2010/main" val="339497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7077586A-3747-4470-AE90-764944034FA3}"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9267"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49AB982B-1D23-42E5-A4EC-55648CCF293C}" type="slidenum">
              <a:rPr lang="en-US" altLang="zh-CN" sz="1400" b="0" smtClean="0">
                <a:ea typeface="宋体" panose="02010600030101010101" pitchFamily="2" charset="-122"/>
              </a:rPr>
              <a:pPr>
                <a:spcBef>
                  <a:spcPct val="0"/>
                </a:spcBef>
                <a:buFontTx/>
                <a:buNone/>
              </a:pPr>
              <a:t>48</a:t>
            </a:fld>
            <a:endParaRPr lang="en-US" altLang="zh-CN" sz="1400" b="0" smtClean="0">
              <a:ea typeface="宋体" panose="02010600030101010101" pitchFamily="2" charset="-122"/>
            </a:endParaRPr>
          </a:p>
        </p:txBody>
      </p:sp>
      <p:pic>
        <p:nvPicPr>
          <p:cNvPr id="139268"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81075"/>
            <a:ext cx="3552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981075"/>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789363"/>
            <a:ext cx="36496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smtClean="0"/>
              <a:t>6</a:t>
            </a:r>
            <a:r>
              <a:rPr lang="zh-CN" altLang="en-US" dirty="0" smtClean="0"/>
              <a:t>： </a:t>
            </a:r>
            <a:r>
              <a:rPr lang="zh-CN" altLang="en-US" dirty="0">
                <a:solidFill>
                  <a:schemeClr val="accent1"/>
                </a:solidFill>
              </a:rPr>
              <a:t>与世界顶级科学家交流</a:t>
            </a:r>
            <a:endParaRPr lang="zh-CN" altLang="en-US" kern="0" dirty="0">
              <a:solidFill>
                <a:schemeClr val="accent1"/>
              </a:solidFill>
            </a:endParaRPr>
          </a:p>
        </p:txBody>
      </p:sp>
      <p:pic>
        <p:nvPicPr>
          <p:cNvPr id="139272" name="图片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789363"/>
            <a:ext cx="3552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694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18623343-173F-48D1-96E0-58D1E3F1790D}"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8243"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BC2DDC6F-CA34-4FA3-A846-DA1DA43698E4}" type="slidenum">
              <a:rPr lang="en-US" altLang="zh-CN" sz="1400" b="0" smtClean="0">
                <a:ea typeface="宋体" panose="02010600030101010101" pitchFamily="2" charset="-122"/>
              </a:rPr>
              <a:pPr>
                <a:spcBef>
                  <a:spcPct val="0"/>
                </a:spcBef>
                <a:buFontTx/>
                <a:buNone/>
              </a:pPr>
              <a:t>49</a:t>
            </a:fld>
            <a:endParaRPr lang="en-US" altLang="zh-CN" sz="1400" b="0" smtClean="0">
              <a:ea typeface="宋体" panose="02010600030101010101" pitchFamily="2" charset="-122"/>
            </a:endParaRPr>
          </a:p>
        </p:txBody>
      </p:sp>
      <p:pic>
        <p:nvPicPr>
          <p:cNvPr id="13824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573463"/>
            <a:ext cx="3359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573463"/>
            <a:ext cx="3359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smtClean="0"/>
              <a:t>6</a:t>
            </a:r>
            <a:r>
              <a:rPr lang="zh-CN" altLang="en-US" dirty="0" smtClean="0"/>
              <a:t>： </a:t>
            </a:r>
            <a:r>
              <a:rPr lang="zh-CN" altLang="en-US" dirty="0" smtClean="0">
                <a:solidFill>
                  <a:schemeClr val="accent1"/>
                </a:solidFill>
              </a:rPr>
              <a:t>与世界顶级科学家交流</a:t>
            </a:r>
            <a:endParaRPr lang="zh-CN" altLang="en-US" kern="0" dirty="0" smtClean="0">
              <a:solidFill>
                <a:schemeClr val="accent1"/>
              </a:solidFill>
            </a:endParaRPr>
          </a:p>
        </p:txBody>
      </p:sp>
      <p:pic>
        <p:nvPicPr>
          <p:cNvPr id="138247" name="图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981075"/>
            <a:ext cx="33591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图片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981075"/>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云形标注 17"/>
          <p:cNvSpPr/>
          <p:nvPr/>
        </p:nvSpPr>
        <p:spPr bwMode="auto">
          <a:xfrm>
            <a:off x="179388" y="4941888"/>
            <a:ext cx="1944687" cy="1296987"/>
          </a:xfrm>
          <a:prstGeom prst="cloudCallout">
            <a:avLst>
              <a:gd name="adj1" fmla="val 84718"/>
              <a:gd name="adj2" fmla="val -105094"/>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eaLnBrk="1" hangingPunct="1">
              <a:defRPr/>
            </a:pPr>
            <a:r>
              <a:rPr lang="en-US" altLang="zh-CN" sz="1800" baseline="-25000" dirty="0">
                <a:solidFill>
                  <a:schemeClr val="tx1"/>
                </a:solidFill>
                <a:ea typeface="宋体" pitchFamily="2" charset="-122"/>
              </a:rPr>
              <a:t>You</a:t>
            </a:r>
            <a:r>
              <a:rPr lang="en-US" altLang="zh-CN" sz="1800" dirty="0">
                <a:solidFill>
                  <a:schemeClr val="tx1"/>
                </a:solidFill>
                <a:ea typeface="宋体" pitchFamily="2" charset="-122"/>
              </a:rPr>
              <a:t> don’t like </a:t>
            </a:r>
            <a:r>
              <a:rPr lang="en-US" altLang="zh-CN" sz="1800" dirty="0" err="1">
                <a:solidFill>
                  <a:schemeClr val="tx1"/>
                </a:solidFill>
                <a:ea typeface="宋体" pitchFamily="2" charset="-122"/>
              </a:rPr>
              <a:t>Sugon</a:t>
            </a:r>
            <a:r>
              <a:rPr lang="en-US" altLang="zh-CN" sz="1800" dirty="0">
                <a:solidFill>
                  <a:schemeClr val="tx1"/>
                </a:solidFill>
                <a:ea typeface="宋体" pitchFamily="2" charset="-122"/>
              </a:rPr>
              <a:t>?</a:t>
            </a:r>
            <a:endParaRPr lang="zh-CN" altLang="en-US" sz="1800" baseline="-25000" dirty="0">
              <a:solidFill>
                <a:schemeClr val="tx1"/>
              </a:solidFill>
              <a:ea typeface="宋体" pitchFamily="2" charset="-122"/>
            </a:endParaRPr>
          </a:p>
        </p:txBody>
      </p:sp>
      <p:sp>
        <p:nvSpPr>
          <p:cNvPr id="10" name="云形标注 9"/>
          <p:cNvSpPr/>
          <p:nvPr/>
        </p:nvSpPr>
        <p:spPr bwMode="auto">
          <a:xfrm>
            <a:off x="107950" y="1341438"/>
            <a:ext cx="1727200" cy="863600"/>
          </a:xfrm>
          <a:prstGeom prst="cloudCallout">
            <a:avLst>
              <a:gd name="adj1" fmla="val 142583"/>
              <a:gd name="adj2" fmla="val -36194"/>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eaLnBrk="1" hangingPunct="1">
              <a:defRPr/>
            </a:pPr>
            <a:r>
              <a:rPr lang="en-US" altLang="zh-CN" sz="1800" baseline="-25000" dirty="0">
                <a:solidFill>
                  <a:schemeClr val="tx1"/>
                </a:solidFill>
                <a:ea typeface="宋体" pitchFamily="2" charset="-122"/>
              </a:rPr>
              <a:t>See</a:t>
            </a:r>
            <a:r>
              <a:rPr lang="en-US" altLang="zh-CN" sz="1800" dirty="0">
                <a:solidFill>
                  <a:schemeClr val="tx1"/>
                </a:solidFill>
                <a:ea typeface="宋体" pitchFamily="2" charset="-122"/>
              </a:rPr>
              <a:t> you again!</a:t>
            </a:r>
            <a:endParaRPr lang="zh-CN" altLang="en-US" sz="1800" baseline="-25000" dirty="0">
              <a:solidFill>
                <a:schemeClr val="tx1"/>
              </a:solidFill>
              <a:ea typeface="宋体" pitchFamily="2" charset="-122"/>
            </a:endParaRPr>
          </a:p>
        </p:txBody>
      </p:sp>
    </p:spTree>
    <p:extLst>
      <p:ext uri="{BB962C8B-B14F-4D97-AF65-F5344CB8AC3E}">
        <p14:creationId xmlns:p14="http://schemas.microsoft.com/office/powerpoint/2010/main" val="3702063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队歌</a:t>
            </a:r>
            <a:r>
              <a:rPr lang="en-US" altLang="zh-CN" dirty="0" smtClean="0"/>
              <a:t>: </a:t>
            </a:r>
            <a:r>
              <a:rPr lang="zh-CN" altLang="en-US" dirty="0" smtClean="0"/>
              <a:t>真心英雄 </a:t>
            </a:r>
            <a:r>
              <a:rPr lang="en-US" altLang="zh-CN" dirty="0" smtClean="0"/>
              <a:t>(</a:t>
            </a:r>
            <a:r>
              <a:rPr lang="en-US" altLang="zh-CN" b="0" dirty="0" smtClean="0"/>
              <a:t>Hero </a:t>
            </a:r>
            <a:r>
              <a:rPr lang="en-US" altLang="zh-CN" b="0" dirty="0"/>
              <a:t>at Heart</a:t>
            </a:r>
            <a:r>
              <a:rPr lang="en-US" altLang="zh-CN" dirty="0" smtClean="0"/>
              <a:t>)</a:t>
            </a:r>
            <a:endParaRPr lang="zh-CN" altLang="en-US" dirty="0"/>
          </a:p>
        </p:txBody>
      </p:sp>
      <p:sp>
        <p:nvSpPr>
          <p:cNvPr id="3" name="内容占位符 2"/>
          <p:cNvSpPr>
            <a:spLocks noGrp="1"/>
          </p:cNvSpPr>
          <p:nvPr>
            <p:ph idx="1"/>
          </p:nvPr>
        </p:nvSpPr>
        <p:spPr>
          <a:xfrm>
            <a:off x="245466" y="957263"/>
            <a:ext cx="3966494" cy="5481638"/>
          </a:xfrm>
          <a:solidFill>
            <a:srgbClr val="FFCCFF"/>
          </a:solidFill>
          <a:ln w="57150">
            <a:solidFill>
              <a:srgbClr val="7030A0"/>
            </a:solidFill>
          </a:ln>
        </p:spPr>
        <p:txBody>
          <a:bodyPr/>
          <a:lstStyle/>
          <a:p>
            <a:pPr marL="0" indent="0">
              <a:buNone/>
            </a:pPr>
            <a:r>
              <a:rPr lang="zh-CN" altLang="en-US" b="0" dirty="0" smtClean="0"/>
              <a:t>在</a:t>
            </a:r>
            <a:r>
              <a:rPr lang="zh-CN" altLang="en-US" b="0" dirty="0"/>
              <a:t>我心中曾经有一个梦</a:t>
            </a:r>
            <a:r>
              <a:rPr lang="zh-CN" altLang="en-US" dirty="0"/>
              <a:t/>
            </a:r>
            <a:br>
              <a:rPr lang="zh-CN" altLang="en-US" dirty="0"/>
            </a:br>
            <a:r>
              <a:rPr lang="zh-CN" altLang="en-US" b="0" dirty="0"/>
              <a:t>要用歌声让你忘了所有的</a:t>
            </a:r>
            <a:r>
              <a:rPr lang="zh-CN" altLang="en-US" b="0" dirty="0" smtClean="0"/>
              <a:t>痛</a:t>
            </a:r>
            <a:r>
              <a:rPr lang="en-US" altLang="zh-CN" b="0" dirty="0" smtClean="0"/>
              <a:t>.</a:t>
            </a:r>
            <a:r>
              <a:rPr lang="zh-CN" altLang="en-US" dirty="0"/>
              <a:t/>
            </a:r>
            <a:br>
              <a:rPr lang="zh-CN" altLang="en-US" dirty="0"/>
            </a:br>
            <a:r>
              <a:rPr lang="zh-CN" altLang="en-US" b="0" dirty="0"/>
              <a:t>灿烂星空谁是真的英雄</a:t>
            </a:r>
            <a:r>
              <a:rPr lang="zh-CN" altLang="en-US" dirty="0"/>
              <a:t/>
            </a:r>
            <a:br>
              <a:rPr lang="zh-CN" altLang="en-US" dirty="0"/>
            </a:br>
            <a:r>
              <a:rPr lang="zh-CN" altLang="en-US" b="0" dirty="0"/>
              <a:t>平凡的人们给我最多感动</a:t>
            </a:r>
            <a:r>
              <a:rPr lang="zh-CN" altLang="en-US" dirty="0"/>
              <a:t/>
            </a:r>
            <a:br>
              <a:rPr lang="zh-CN" altLang="en-US" dirty="0"/>
            </a:br>
            <a:endParaRPr lang="en-US" altLang="zh-CN" dirty="0" smtClean="0"/>
          </a:p>
          <a:p>
            <a:pPr marL="0" indent="0">
              <a:buNone/>
            </a:pPr>
            <a:r>
              <a:rPr lang="zh-CN" altLang="en-US" b="0" dirty="0" smtClean="0"/>
              <a:t>再</a:t>
            </a:r>
            <a:r>
              <a:rPr lang="zh-CN" altLang="en-US" b="0" dirty="0"/>
              <a:t>没有恨也没有了痛</a:t>
            </a:r>
            <a:r>
              <a:rPr lang="zh-CN" altLang="en-US" dirty="0"/>
              <a:t/>
            </a:r>
            <a:br>
              <a:rPr lang="zh-CN" altLang="en-US" dirty="0"/>
            </a:br>
            <a:r>
              <a:rPr lang="zh-CN" altLang="en-US" b="0" dirty="0"/>
              <a:t>但愿人间处处都有爱的影踪</a:t>
            </a:r>
            <a:r>
              <a:rPr lang="zh-CN" altLang="en-US" dirty="0"/>
              <a:t/>
            </a:r>
            <a:br>
              <a:rPr lang="zh-CN" altLang="en-US" dirty="0"/>
            </a:br>
            <a:r>
              <a:rPr lang="zh-CN" altLang="en-US" b="0" dirty="0"/>
              <a:t>用我们的歌换你真心笑容</a:t>
            </a:r>
            <a:r>
              <a:rPr lang="zh-CN" altLang="en-US" dirty="0"/>
              <a:t/>
            </a:r>
            <a:br>
              <a:rPr lang="zh-CN" altLang="en-US" dirty="0"/>
            </a:br>
            <a:r>
              <a:rPr lang="zh-CN" altLang="en-US" b="0" dirty="0"/>
              <a:t>祝福你的人生从此</a:t>
            </a:r>
            <a:r>
              <a:rPr lang="zh-CN" altLang="en-US" b="0" dirty="0" smtClean="0"/>
              <a:t>与众不同</a:t>
            </a:r>
            <a:endParaRPr lang="en-US" altLang="zh-CN" b="0" dirty="0" smtClean="0"/>
          </a:p>
          <a:p>
            <a:pPr marL="0" indent="0">
              <a:buNone/>
            </a:pPr>
            <a:endParaRPr lang="en-US" altLang="zh-CN" b="0" dirty="0"/>
          </a:p>
          <a:p>
            <a:pPr marL="0" indent="0">
              <a:buNone/>
            </a:pPr>
            <a:r>
              <a:rPr lang="zh-CN" altLang="en-US" b="0" dirty="0"/>
              <a:t>把握生命里的每一分钟</a:t>
            </a:r>
            <a:r>
              <a:rPr lang="zh-CN" altLang="en-US" dirty="0"/>
              <a:t/>
            </a:r>
            <a:br>
              <a:rPr lang="zh-CN" altLang="en-US" dirty="0"/>
            </a:br>
            <a:r>
              <a:rPr lang="zh-CN" altLang="en-US" b="0" dirty="0"/>
              <a:t>全力以赴我们心中的梦</a:t>
            </a:r>
            <a:r>
              <a:rPr lang="zh-CN" altLang="en-US" dirty="0"/>
              <a:t/>
            </a:r>
            <a:br>
              <a:rPr lang="zh-CN" altLang="en-US" dirty="0"/>
            </a:br>
            <a:r>
              <a:rPr lang="zh-CN" altLang="en-US" b="0" dirty="0"/>
              <a:t>不经历风雨怎么见彩虹</a:t>
            </a:r>
            <a:r>
              <a:rPr lang="zh-CN" altLang="en-US" dirty="0"/>
              <a:t/>
            </a:r>
            <a:br>
              <a:rPr lang="zh-CN" altLang="en-US" dirty="0"/>
            </a:br>
            <a:r>
              <a:rPr lang="zh-CN" altLang="en-US" b="0" dirty="0"/>
              <a:t>没有人能随随便便成功</a:t>
            </a:r>
            <a:r>
              <a:rPr lang="zh-CN" altLang="en-US" dirty="0"/>
              <a:t/>
            </a:r>
            <a:br>
              <a:rPr lang="zh-CN" altLang="en-US" dirty="0"/>
            </a:br>
            <a:r>
              <a:rPr lang="zh-CN" altLang="en-US" dirty="0"/>
              <a:t/>
            </a:r>
            <a:br>
              <a:rPr lang="zh-CN" altLang="en-US" dirty="0"/>
            </a:br>
            <a:r>
              <a:rPr lang="zh-CN" altLang="en-US" dirty="0"/>
              <a:t/>
            </a:r>
            <a:br>
              <a:rPr lang="zh-CN" altLang="en-US" dirty="0"/>
            </a:br>
            <a:r>
              <a:rPr lang="zh-CN" altLang="en-US" dirty="0"/>
              <a:t/>
            </a:r>
            <a:br>
              <a:rPr lang="zh-CN" altLang="en-US" dirty="0"/>
            </a:br>
            <a:endParaRPr lang="zh-CN" altLang="en-US" dirty="0"/>
          </a:p>
        </p:txBody>
      </p:sp>
      <p:sp>
        <p:nvSpPr>
          <p:cNvPr id="4" name="日期占位符 3"/>
          <p:cNvSpPr>
            <a:spLocks noGrp="1"/>
          </p:cNvSpPr>
          <p:nvPr>
            <p:ph type="dt" sz="half" idx="10"/>
          </p:nvPr>
        </p:nvSpPr>
        <p:spPr/>
        <p:txBody>
          <a:bodyPr/>
          <a:lstStyle/>
          <a:p>
            <a:pPr>
              <a:defRPr/>
            </a:pPr>
            <a:fld id="{F7E30E18-D6F6-4D0E-A5D5-B40D0D371593}" type="datetime1">
              <a:rPr lang="zh-CN" altLang="en-US" smtClean="0"/>
              <a:pPr>
                <a:defRPr/>
              </a:pPr>
              <a:t>2017/12/12</a:t>
            </a:fld>
            <a:endParaRPr lang="en-US" altLang="zh-CN"/>
          </a:p>
        </p:txBody>
      </p:sp>
      <p:sp>
        <p:nvSpPr>
          <p:cNvPr id="5" name="页脚占位符 4"/>
          <p:cNvSpPr>
            <a:spLocks noGrp="1"/>
          </p:cNvSpPr>
          <p:nvPr>
            <p:ph type="ftr" sz="quarter" idx="11"/>
          </p:nvPr>
        </p:nvSpPr>
        <p:spPr/>
        <p:txBody>
          <a:bodyPr/>
          <a:lstStyle/>
          <a:p>
            <a:pPr>
              <a:defRPr/>
            </a:pPr>
            <a:r>
              <a:rPr lang="en-US" altLang="zh-CN" smtClean="0"/>
              <a:t>An Hong CS USTC </a:t>
            </a:r>
            <a:endParaRPr lang="en-US" altLang="zh-CN"/>
          </a:p>
        </p:txBody>
      </p:sp>
      <p:sp>
        <p:nvSpPr>
          <p:cNvPr id="6" name="灯片编号占位符 5"/>
          <p:cNvSpPr>
            <a:spLocks noGrp="1"/>
          </p:cNvSpPr>
          <p:nvPr>
            <p:ph type="sldNum" sz="quarter" idx="12"/>
          </p:nvPr>
        </p:nvSpPr>
        <p:spPr/>
        <p:txBody>
          <a:bodyPr/>
          <a:lstStyle/>
          <a:p>
            <a:pPr>
              <a:defRPr/>
            </a:pPr>
            <a:fld id="{706418E8-DE20-4ABA-AF93-FCFAA1DA8DD4}" type="slidenum">
              <a:rPr lang="en-US" altLang="zh-CN" smtClean="0"/>
              <a:pPr>
                <a:defRPr/>
              </a:pPr>
              <a:t>5</a:t>
            </a:fld>
            <a:endParaRPr lang="en-US" altLang="zh-CN"/>
          </a:p>
        </p:txBody>
      </p:sp>
      <p:sp>
        <p:nvSpPr>
          <p:cNvPr id="11" name="内容占位符 2"/>
          <p:cNvSpPr txBox="1">
            <a:spLocks/>
          </p:cNvSpPr>
          <p:nvPr/>
        </p:nvSpPr>
        <p:spPr bwMode="auto">
          <a:xfrm>
            <a:off x="4283968" y="965346"/>
            <a:ext cx="4680520" cy="5487990"/>
          </a:xfrm>
          <a:prstGeom prst="rect">
            <a:avLst/>
          </a:prstGeom>
          <a:solidFill>
            <a:srgbClr val="CCFFFF"/>
          </a:solidFill>
          <a:ln w="57150">
            <a:solidFill>
              <a:srgbClr val="003399"/>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marL="0" indent="0">
              <a:lnSpc>
                <a:spcPts val="1800"/>
              </a:lnSpc>
              <a:spcBef>
                <a:spcPts val="1200"/>
              </a:spcBef>
              <a:buNone/>
            </a:pPr>
            <a:r>
              <a:rPr lang="en-US" altLang="zh-CN" sz="1800" b="0" kern="0" dirty="0" smtClean="0"/>
              <a:t>In my heart, once had a dream, </a:t>
            </a:r>
          </a:p>
          <a:p>
            <a:pPr marL="0" indent="0">
              <a:lnSpc>
                <a:spcPts val="1800"/>
              </a:lnSpc>
              <a:spcBef>
                <a:spcPts val="1200"/>
              </a:spcBef>
              <a:buNone/>
            </a:pPr>
            <a:r>
              <a:rPr lang="en-US" altLang="zh-CN" sz="1800" b="0" kern="0" dirty="0" smtClean="0"/>
              <a:t>want to let you forget all the pain in songs. </a:t>
            </a:r>
          </a:p>
          <a:p>
            <a:pPr marL="0" indent="0">
              <a:lnSpc>
                <a:spcPts val="1800"/>
              </a:lnSpc>
              <a:spcBef>
                <a:spcPts val="1200"/>
              </a:spcBef>
              <a:buNone/>
            </a:pPr>
            <a:r>
              <a:rPr lang="en-US" altLang="zh-CN" sz="1800" b="0" kern="0" dirty="0" smtClean="0"/>
              <a:t>Bright star, who was really the hero, </a:t>
            </a:r>
          </a:p>
          <a:p>
            <a:pPr marL="0" indent="0">
              <a:lnSpc>
                <a:spcPts val="1800"/>
              </a:lnSpc>
              <a:spcBef>
                <a:spcPts val="1200"/>
              </a:spcBef>
              <a:buNone/>
            </a:pPr>
            <a:r>
              <a:rPr lang="en-US" altLang="zh-CN" sz="1800" b="0" kern="0" dirty="0" smtClean="0"/>
              <a:t>most ordinary people give me moved. </a:t>
            </a:r>
          </a:p>
          <a:p>
            <a:pPr marL="0" indent="0">
              <a:lnSpc>
                <a:spcPts val="1800"/>
              </a:lnSpc>
              <a:spcBef>
                <a:spcPts val="1200"/>
              </a:spcBef>
              <a:buNone/>
            </a:pPr>
            <a:endParaRPr lang="en-US" altLang="zh-CN" sz="1800" b="0" kern="0" dirty="0" smtClean="0"/>
          </a:p>
          <a:p>
            <a:pPr marL="0" indent="0">
              <a:lnSpc>
                <a:spcPts val="1800"/>
              </a:lnSpc>
              <a:spcBef>
                <a:spcPts val="1200"/>
              </a:spcBef>
              <a:buNone/>
            </a:pPr>
            <a:r>
              <a:rPr lang="en-US" altLang="zh-CN" sz="1800" b="0" kern="0" dirty="0" smtClean="0"/>
              <a:t>No hate, no pain, </a:t>
            </a:r>
          </a:p>
          <a:p>
            <a:pPr marL="0" indent="0">
              <a:lnSpc>
                <a:spcPts val="1800"/>
              </a:lnSpc>
              <a:spcBef>
                <a:spcPts val="1200"/>
              </a:spcBef>
              <a:buNone/>
            </a:pPr>
            <a:r>
              <a:rPr lang="en-US" altLang="zh-CN" sz="1800" b="0" kern="0" dirty="0" smtClean="0"/>
              <a:t>I wish to be found everywhere have a love, </a:t>
            </a:r>
          </a:p>
          <a:p>
            <a:pPr marL="0" indent="0">
              <a:lnSpc>
                <a:spcPts val="1800"/>
              </a:lnSpc>
              <a:spcBef>
                <a:spcPts val="1200"/>
              </a:spcBef>
              <a:buNone/>
            </a:pPr>
            <a:r>
              <a:rPr lang="en-US" altLang="zh-CN" sz="1800" b="0" kern="0" dirty="0" smtClean="0"/>
              <a:t>let our song, in your true smile, </a:t>
            </a:r>
          </a:p>
          <a:p>
            <a:pPr marL="0" indent="0">
              <a:lnSpc>
                <a:spcPts val="1800"/>
              </a:lnSpc>
              <a:spcBef>
                <a:spcPts val="1200"/>
              </a:spcBef>
              <a:buNone/>
            </a:pPr>
            <a:r>
              <a:rPr lang="en-US" altLang="zh-CN" sz="1800" b="0" kern="0" dirty="0" smtClean="0"/>
              <a:t>wish your life is different from now on. </a:t>
            </a:r>
          </a:p>
          <a:p>
            <a:pPr marL="0" indent="0">
              <a:lnSpc>
                <a:spcPts val="1800"/>
              </a:lnSpc>
              <a:spcBef>
                <a:spcPts val="1200"/>
              </a:spcBef>
              <a:buNone/>
            </a:pPr>
            <a:endParaRPr lang="en-US" altLang="zh-CN" sz="1800" b="0" kern="0" dirty="0" smtClean="0"/>
          </a:p>
          <a:p>
            <a:pPr marL="0" indent="0">
              <a:lnSpc>
                <a:spcPts val="1800"/>
              </a:lnSpc>
              <a:spcBef>
                <a:spcPts val="1200"/>
              </a:spcBef>
              <a:buNone/>
            </a:pPr>
            <a:r>
              <a:rPr lang="en-US" altLang="zh-CN" sz="1800" b="0" kern="0" dirty="0" smtClean="0"/>
              <a:t>Grasp every minute in my life, </a:t>
            </a:r>
          </a:p>
          <a:p>
            <a:pPr marL="0" indent="0">
              <a:lnSpc>
                <a:spcPts val="1800"/>
              </a:lnSpc>
              <a:spcBef>
                <a:spcPts val="1200"/>
              </a:spcBef>
              <a:buNone/>
            </a:pPr>
            <a:r>
              <a:rPr lang="en-US" altLang="zh-CN" sz="1800" b="0" kern="0" dirty="0" smtClean="0"/>
              <a:t>go all out dreams in our heart, </a:t>
            </a:r>
          </a:p>
          <a:p>
            <a:pPr marL="0" indent="0">
              <a:lnSpc>
                <a:spcPts val="1800"/>
              </a:lnSpc>
              <a:spcBef>
                <a:spcPts val="1200"/>
              </a:spcBef>
              <a:buNone/>
            </a:pPr>
            <a:r>
              <a:rPr lang="en-US" altLang="zh-CN" sz="1800" b="0" kern="0" dirty="0" smtClean="0"/>
              <a:t>do not experience rains and winds, how see rainbow, </a:t>
            </a:r>
          </a:p>
          <a:p>
            <a:pPr marL="0" indent="0">
              <a:lnSpc>
                <a:spcPts val="1800"/>
              </a:lnSpc>
              <a:spcBef>
                <a:spcPts val="1200"/>
              </a:spcBef>
              <a:buNone/>
            </a:pPr>
            <a:r>
              <a:rPr lang="en-US" altLang="zh-CN" sz="1800" b="0" kern="0" dirty="0" smtClean="0"/>
              <a:t>no one can casually succeed. </a:t>
            </a:r>
          </a:p>
          <a:p>
            <a:pPr marL="0" indent="0">
              <a:buNone/>
            </a:pPr>
            <a:endParaRPr lang="en-US" altLang="zh-CN" sz="1600" b="0" kern="0" dirty="0" smtClean="0"/>
          </a:p>
        </p:txBody>
      </p:sp>
    </p:spTree>
    <p:extLst>
      <p:ext uri="{BB962C8B-B14F-4D97-AF65-F5344CB8AC3E}">
        <p14:creationId xmlns:p14="http://schemas.microsoft.com/office/powerpoint/2010/main" val="21722041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61AD695-141B-4D11-87CB-63F377BAA42D}"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40291"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D97EF83-D511-44C6-9B66-902CE8BED448}" type="slidenum">
              <a:rPr lang="en-US" altLang="zh-CN" sz="1400" b="0" smtClean="0">
                <a:ea typeface="宋体" panose="02010600030101010101" pitchFamily="2" charset="-122"/>
              </a:rPr>
              <a:pPr>
                <a:spcBef>
                  <a:spcPct val="0"/>
                </a:spcBef>
                <a:buFontTx/>
                <a:buNone/>
              </a:pPr>
              <a:t>50</a:t>
            </a:fld>
            <a:endParaRPr lang="en-US" altLang="zh-CN" sz="1400" b="0" smtClean="0">
              <a:ea typeface="宋体" panose="02010600030101010101" pitchFamily="2" charset="-122"/>
            </a:endParaRPr>
          </a:p>
        </p:txBody>
      </p:sp>
      <p:pic>
        <p:nvPicPr>
          <p:cNvPr id="140292"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268413"/>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500438"/>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68413"/>
            <a:ext cx="249713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smtClean="0"/>
              <a:t>6</a:t>
            </a:r>
            <a:r>
              <a:rPr lang="en-US" altLang="zh-CN" dirty="0" smtClean="0"/>
              <a:t>:</a:t>
            </a:r>
            <a:r>
              <a:rPr lang="zh-CN" altLang="en-US" dirty="0" smtClean="0">
                <a:solidFill>
                  <a:schemeClr val="accent1"/>
                </a:solidFill>
              </a:rPr>
              <a:t>与</a:t>
            </a:r>
            <a:r>
              <a:rPr lang="zh-CN" altLang="en-US" dirty="0">
                <a:solidFill>
                  <a:schemeClr val="accent1"/>
                </a:solidFill>
              </a:rPr>
              <a:t>世界顶级科学家交流</a:t>
            </a:r>
            <a:endParaRPr lang="zh-CN" altLang="en-US" kern="0" dirty="0">
              <a:solidFill>
                <a:schemeClr val="accent1"/>
              </a:solidFill>
            </a:endParaRPr>
          </a:p>
        </p:txBody>
      </p:sp>
      <p:pic>
        <p:nvPicPr>
          <p:cNvPr id="140296" name="图片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500438"/>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图片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1268413"/>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图片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3429000"/>
            <a:ext cx="27003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9214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pPr>
              <a:defRPr/>
            </a:pPr>
            <a:r>
              <a:rPr lang="zh-CN" altLang="en-US" dirty="0"/>
              <a:t>教育</a:t>
            </a:r>
            <a:r>
              <a:rPr lang="zh-CN" altLang="en-US" dirty="0" smtClean="0"/>
              <a:t>意义</a:t>
            </a:r>
            <a:r>
              <a:rPr lang="en-US" altLang="zh-CN" dirty="0" smtClean="0"/>
              <a:t>6</a:t>
            </a:r>
            <a:r>
              <a:rPr lang="zh-CN" altLang="en-US" dirty="0" smtClean="0"/>
              <a:t>： </a:t>
            </a:r>
            <a:r>
              <a:rPr lang="zh-CN" altLang="en-US" dirty="0">
                <a:solidFill>
                  <a:schemeClr val="accent1"/>
                </a:solidFill>
              </a:rPr>
              <a:t>与世界顶级科学家交流</a:t>
            </a:r>
          </a:p>
        </p:txBody>
      </p:sp>
      <p:pic>
        <p:nvPicPr>
          <p:cNvPr id="113667"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523162"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15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D220A48D-AA43-4C09-9AD5-587434F2C8AF}"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5171"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35172"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4EB8846E-72C0-41D1-B55A-D0A96DF91509}" type="slidenum">
              <a:rPr lang="en-US" altLang="zh-CN" sz="1400" b="0" smtClean="0">
                <a:ea typeface="宋体" panose="02010600030101010101" pitchFamily="2" charset="-122"/>
              </a:rPr>
              <a:pPr>
                <a:spcBef>
                  <a:spcPct val="0"/>
                </a:spcBef>
                <a:buFontTx/>
                <a:buNone/>
              </a:pPr>
              <a:t>52</a:t>
            </a:fld>
            <a:endParaRPr lang="en-US" altLang="zh-CN" sz="1400" b="0" smtClean="0">
              <a:ea typeface="宋体" panose="02010600030101010101" pitchFamily="2" charset="-122"/>
            </a:endParaRPr>
          </a:p>
        </p:txBody>
      </p:sp>
      <p:pic>
        <p:nvPicPr>
          <p:cNvPr id="13517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92375"/>
            <a:ext cx="34559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773238"/>
            <a:ext cx="52800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smtClean="0"/>
              <a:t>5</a:t>
            </a:r>
            <a:r>
              <a:rPr lang="zh-CN" altLang="en-US" dirty="0" smtClean="0"/>
              <a:t>：</a:t>
            </a:r>
            <a:r>
              <a:rPr lang="zh-CN" altLang="en-US" dirty="0" smtClean="0">
                <a:solidFill>
                  <a:srgbClr val="FF0000"/>
                </a:solidFill>
              </a:rPr>
              <a:t>现场处置突发问题的能力！</a:t>
            </a:r>
            <a:endParaRPr lang="zh-CN" altLang="en-US" kern="0" dirty="0" smtClean="0">
              <a:solidFill>
                <a:srgbClr val="FF0000"/>
              </a:solidFill>
            </a:endParaRPr>
          </a:p>
        </p:txBody>
      </p:sp>
    </p:spTree>
    <p:extLst>
      <p:ext uri="{BB962C8B-B14F-4D97-AF65-F5344CB8AC3E}">
        <p14:creationId xmlns:p14="http://schemas.microsoft.com/office/powerpoint/2010/main" val="3221809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7D2B286-CD9F-49C3-B84C-E3B2AE784476}"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32099"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132100"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FB3A687D-3057-439B-9C23-3148DB9AEAF1}" type="slidenum">
              <a:rPr lang="en-US" altLang="zh-CN" sz="1400" b="0" smtClean="0">
                <a:ea typeface="宋体" panose="02010600030101010101" pitchFamily="2" charset="-122"/>
              </a:rPr>
              <a:pPr>
                <a:spcBef>
                  <a:spcPct val="0"/>
                </a:spcBef>
                <a:buFontTx/>
                <a:buNone/>
              </a:pPr>
              <a:t>53</a:t>
            </a:fld>
            <a:endParaRPr lang="en-US" altLang="zh-CN" sz="1400" b="0" smtClean="0">
              <a:ea typeface="宋体" panose="02010600030101010101" pitchFamily="2" charset="-122"/>
            </a:endParaRPr>
          </a:p>
        </p:txBody>
      </p:sp>
      <p:pic>
        <p:nvPicPr>
          <p:cNvPr id="132101"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60575"/>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89138"/>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a:t>7</a:t>
            </a:r>
            <a:r>
              <a:rPr lang="zh-CN" altLang="en-US" kern="0" dirty="0" smtClean="0"/>
              <a:t>：</a:t>
            </a:r>
            <a:r>
              <a:rPr lang="zh-CN" altLang="en-US" kern="0" dirty="0" smtClean="0">
                <a:solidFill>
                  <a:srgbClr val="FF0000"/>
                </a:solidFill>
              </a:rPr>
              <a:t>永不言弃！</a:t>
            </a:r>
            <a:endParaRPr lang="zh-CN" altLang="en-US" dirty="0">
              <a:solidFill>
                <a:srgbClr val="FF0000"/>
              </a:solidFill>
            </a:endParaRPr>
          </a:p>
        </p:txBody>
      </p:sp>
    </p:spTree>
    <p:extLst>
      <p:ext uri="{BB962C8B-B14F-4D97-AF65-F5344CB8AC3E}">
        <p14:creationId xmlns:p14="http://schemas.microsoft.com/office/powerpoint/2010/main" val="52851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a:defRPr/>
            </a:pPr>
            <a:r>
              <a:rPr lang="zh-CN" altLang="en-US" dirty="0"/>
              <a:t>教育</a:t>
            </a:r>
            <a:r>
              <a:rPr lang="zh-CN" altLang="en-US" dirty="0" smtClean="0"/>
              <a:t>意义</a:t>
            </a:r>
            <a:r>
              <a:rPr lang="en-US" altLang="zh-CN" dirty="0"/>
              <a:t>7</a:t>
            </a:r>
            <a:r>
              <a:rPr lang="zh-CN" altLang="en-US" dirty="0" smtClean="0"/>
              <a:t>：</a:t>
            </a:r>
            <a:r>
              <a:rPr lang="zh-CN" altLang="en-US" dirty="0">
                <a:solidFill>
                  <a:srgbClr val="FF0000"/>
                </a:solidFill>
              </a:rPr>
              <a:t>永不言弃！</a:t>
            </a:r>
          </a:p>
        </p:txBody>
      </p:sp>
      <p:pic>
        <p:nvPicPr>
          <p:cNvPr id="71683" name="Picture 4" descr="IMG_24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76327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179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p:txBody>
          <a:bodyPr/>
          <a:lstStyle/>
          <a:p>
            <a:r>
              <a:rPr lang="zh-CN" altLang="en-US" dirty="0"/>
              <a:t>教育</a:t>
            </a:r>
            <a:r>
              <a:rPr lang="zh-CN" altLang="en-US" dirty="0" smtClean="0"/>
              <a:t>意义</a:t>
            </a:r>
            <a:r>
              <a:rPr lang="en-US" altLang="zh-CN" dirty="0"/>
              <a:t>8</a:t>
            </a:r>
            <a:r>
              <a:rPr lang="zh-CN" altLang="en-US" dirty="0" smtClean="0"/>
              <a:t>：</a:t>
            </a:r>
            <a:r>
              <a:rPr lang="zh-CN" altLang="en-US" dirty="0" smtClean="0">
                <a:solidFill>
                  <a:schemeClr val="accent1"/>
                </a:solidFill>
              </a:rPr>
              <a:t>追求卓越！</a:t>
            </a:r>
          </a:p>
        </p:txBody>
      </p:sp>
      <p:pic>
        <p:nvPicPr>
          <p:cNvPr id="76803" name="Picture 5" descr="DSC02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36638"/>
            <a:ext cx="860425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2916238" y="6076950"/>
            <a:ext cx="4450770" cy="646331"/>
          </a:xfrm>
          <a:prstGeom prst="rect">
            <a:avLst/>
          </a:prstGeom>
          <a:noFill/>
        </p:spPr>
        <p:txBody>
          <a:bodyPr wrap="none">
            <a:spAutoFit/>
          </a:bodyPr>
          <a:lstStyle/>
          <a:p>
            <a:pPr eaLnBrk="1" hangingPunct="1">
              <a:defRPr/>
            </a:pPr>
            <a:r>
              <a:rPr lang="zh-CN" altLang="en-US" b="1" dirty="0">
                <a:latin typeface="+mn-ea"/>
                <a:ea typeface="+mn-ea"/>
              </a:rPr>
              <a:t>计算机学院大三学生</a:t>
            </a:r>
            <a:r>
              <a:rPr lang="zh-CN" altLang="en-US" b="1" dirty="0">
                <a:solidFill>
                  <a:srgbClr val="FF0000"/>
                </a:solidFill>
                <a:latin typeface="+mn-ea"/>
                <a:ea typeface="+mn-ea"/>
              </a:rPr>
              <a:t>李</a:t>
            </a:r>
            <a:r>
              <a:rPr lang="zh-CN" altLang="en-US" b="1" dirty="0" smtClean="0">
                <a:solidFill>
                  <a:srgbClr val="FF0000"/>
                </a:solidFill>
                <a:latin typeface="+mn-ea"/>
                <a:ea typeface="+mn-ea"/>
              </a:rPr>
              <a:t>光谱</a:t>
            </a:r>
            <a:endParaRPr lang="en-US" altLang="zh-CN" b="1" dirty="0" smtClean="0">
              <a:solidFill>
                <a:srgbClr val="FF0000"/>
              </a:solidFill>
              <a:latin typeface="+mn-ea"/>
              <a:ea typeface="+mn-ea"/>
            </a:endParaRPr>
          </a:p>
          <a:p>
            <a:pPr eaLnBrk="1" hangingPunct="1">
              <a:defRPr/>
            </a:pPr>
            <a:r>
              <a:rPr lang="zh-CN" altLang="en-US" dirty="0">
                <a:solidFill>
                  <a:schemeClr val="accent1"/>
                </a:solidFill>
              </a:rPr>
              <a:t>算例不收敛</a:t>
            </a:r>
            <a:r>
              <a:rPr lang="en-US" altLang="zh-CN" dirty="0">
                <a:solidFill>
                  <a:schemeClr val="accent1"/>
                </a:solidFill>
              </a:rPr>
              <a:t>-&gt;581</a:t>
            </a:r>
            <a:r>
              <a:rPr lang="zh-CN" altLang="en-US" dirty="0">
                <a:solidFill>
                  <a:schemeClr val="accent1"/>
                </a:solidFill>
              </a:rPr>
              <a:t>秒</a:t>
            </a:r>
            <a:r>
              <a:rPr lang="en-US" altLang="zh-CN" dirty="0">
                <a:solidFill>
                  <a:schemeClr val="accent1"/>
                </a:solidFill>
              </a:rPr>
              <a:t>-&gt;11</a:t>
            </a:r>
            <a:r>
              <a:rPr lang="zh-CN" altLang="en-US" dirty="0">
                <a:solidFill>
                  <a:schemeClr val="accent1"/>
                </a:solidFill>
              </a:rPr>
              <a:t>秒！</a:t>
            </a:r>
            <a:r>
              <a:rPr lang="en-US" altLang="zh-CN" dirty="0">
                <a:solidFill>
                  <a:schemeClr val="accent1"/>
                </a:solidFill>
              </a:rPr>
              <a:t>-</a:t>
            </a:r>
            <a:r>
              <a:rPr lang="en-US" altLang="zh-CN" dirty="0"/>
              <a:t> </a:t>
            </a:r>
            <a:r>
              <a:rPr lang="en-US" altLang="zh-CN" dirty="0" err="1">
                <a:solidFill>
                  <a:srgbClr val="FF0000"/>
                </a:solidFill>
              </a:rPr>
              <a:t>OpenFOAM</a:t>
            </a:r>
            <a:endParaRPr lang="zh-CN" altLang="en-US" b="1" dirty="0">
              <a:solidFill>
                <a:srgbClr val="FF0000"/>
              </a:solidFill>
              <a:latin typeface="+mn-ea"/>
              <a:ea typeface="+mn-ea"/>
            </a:endParaRPr>
          </a:p>
        </p:txBody>
      </p:sp>
    </p:spTree>
    <p:extLst>
      <p:ext uri="{BB962C8B-B14F-4D97-AF65-F5344CB8AC3E}">
        <p14:creationId xmlns:p14="http://schemas.microsoft.com/office/powerpoint/2010/main" val="13778090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标题 1"/>
          <p:cNvSpPr>
            <a:spLocks noGrp="1"/>
          </p:cNvSpPr>
          <p:nvPr>
            <p:ph type="title"/>
          </p:nvPr>
        </p:nvSpPr>
        <p:spPr/>
        <p:txBody>
          <a:bodyPr/>
          <a:lstStyle/>
          <a:p>
            <a:r>
              <a:rPr lang="zh-CN" altLang="en-US" dirty="0"/>
              <a:t>教育</a:t>
            </a:r>
            <a:r>
              <a:rPr lang="zh-CN" altLang="en-US" dirty="0" smtClean="0"/>
              <a:t>意义</a:t>
            </a:r>
            <a:r>
              <a:rPr lang="en-US" altLang="zh-CN" dirty="0" smtClean="0"/>
              <a:t>7</a:t>
            </a:r>
            <a:r>
              <a:rPr lang="zh-CN" altLang="en-US" dirty="0" smtClean="0"/>
              <a:t>：</a:t>
            </a:r>
            <a:r>
              <a:rPr lang="zh-CN" altLang="en-US" dirty="0">
                <a:solidFill>
                  <a:schemeClr val="accent1"/>
                </a:solidFill>
              </a:rPr>
              <a:t>追求卓越</a:t>
            </a:r>
            <a:r>
              <a:rPr lang="zh-CN" altLang="en-US" dirty="0" smtClean="0">
                <a:solidFill>
                  <a:schemeClr val="accent1"/>
                </a:solidFill>
              </a:rPr>
              <a:t>！</a:t>
            </a:r>
            <a:endParaRPr lang="zh-CN" altLang="en-US" dirty="0" smtClean="0">
              <a:solidFill>
                <a:srgbClr val="FF0000"/>
              </a:solidFill>
            </a:endParaRPr>
          </a:p>
        </p:txBody>
      </p:sp>
      <p:sp>
        <p:nvSpPr>
          <p:cNvPr id="80899" name="日期占位符 2"/>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69A74731-8EC8-4D54-8C27-6BC7B272F773}"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80900" name="页脚占位符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0" smtClean="0">
                <a:ea typeface="宋体" panose="02010600030101010101" pitchFamily="2" charset="-122"/>
              </a:rPr>
              <a:t>An Hong CS USTC </a:t>
            </a:r>
          </a:p>
        </p:txBody>
      </p:sp>
      <p:sp>
        <p:nvSpPr>
          <p:cNvPr id="80901"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EA6B5C15-AD54-4A44-B1D3-4D015B9C2B4A}" type="slidenum">
              <a:rPr lang="en-US" altLang="zh-CN" sz="1400" b="0" smtClean="0">
                <a:ea typeface="宋体" panose="02010600030101010101" pitchFamily="2" charset="-122"/>
              </a:rPr>
              <a:pPr>
                <a:spcBef>
                  <a:spcPct val="0"/>
                </a:spcBef>
                <a:buFontTx/>
                <a:buNone/>
              </a:pPr>
              <a:t>56</a:t>
            </a:fld>
            <a:endParaRPr lang="en-US" altLang="zh-CN" sz="1400" b="0" smtClean="0">
              <a:ea typeface="宋体" panose="02010600030101010101" pitchFamily="2" charset="-122"/>
            </a:endParaRPr>
          </a:p>
        </p:txBody>
      </p:sp>
      <p:sp>
        <p:nvSpPr>
          <p:cNvPr id="6" name="文本框 5"/>
          <p:cNvSpPr txBox="1"/>
          <p:nvPr/>
        </p:nvSpPr>
        <p:spPr>
          <a:xfrm>
            <a:off x="2798763" y="6021388"/>
            <a:ext cx="3544560" cy="646331"/>
          </a:xfrm>
          <a:prstGeom prst="rect">
            <a:avLst/>
          </a:prstGeom>
          <a:noFill/>
        </p:spPr>
        <p:txBody>
          <a:bodyPr wrap="none">
            <a:spAutoFit/>
          </a:bodyPr>
          <a:lstStyle/>
          <a:p>
            <a:pPr eaLnBrk="1" hangingPunct="1">
              <a:defRPr/>
            </a:pPr>
            <a:r>
              <a:rPr lang="zh-CN" altLang="en-US" b="1" dirty="0">
                <a:latin typeface="+mn-ea"/>
                <a:ea typeface="+mn-ea"/>
              </a:rPr>
              <a:t>计算机学院大三学生</a:t>
            </a:r>
            <a:r>
              <a:rPr lang="zh-CN" altLang="en-US" b="1" dirty="0" smtClean="0">
                <a:solidFill>
                  <a:srgbClr val="FF0000"/>
                </a:solidFill>
                <a:latin typeface="+mn-ea"/>
                <a:ea typeface="+mn-ea"/>
              </a:rPr>
              <a:t>贺松涛</a:t>
            </a:r>
            <a:endParaRPr lang="en-US" altLang="zh-CN" b="1" dirty="0" smtClean="0">
              <a:solidFill>
                <a:srgbClr val="FF0000"/>
              </a:solidFill>
              <a:latin typeface="+mn-ea"/>
              <a:ea typeface="+mn-ea"/>
            </a:endParaRPr>
          </a:p>
          <a:p>
            <a:pPr eaLnBrk="1" hangingPunct="1">
              <a:defRPr/>
            </a:pPr>
            <a:r>
              <a:rPr lang="zh-CN" altLang="en-US" dirty="0">
                <a:solidFill>
                  <a:srgbClr val="FF0000"/>
                </a:solidFill>
              </a:rPr>
              <a:t>不做到最好决不罢休！</a:t>
            </a:r>
            <a:r>
              <a:rPr lang="en-US" altLang="zh-CN" dirty="0">
                <a:solidFill>
                  <a:srgbClr val="FF0000"/>
                </a:solidFill>
              </a:rPr>
              <a:t>-GADGET</a:t>
            </a:r>
            <a:endParaRPr lang="zh-CN" altLang="en-US" b="1" dirty="0">
              <a:solidFill>
                <a:srgbClr val="FF0000"/>
              </a:solidFill>
              <a:latin typeface="+mn-ea"/>
              <a:ea typeface="+mn-ea"/>
            </a:endParaRPr>
          </a:p>
        </p:txBody>
      </p:sp>
      <p:pic>
        <p:nvPicPr>
          <p:cNvPr id="8090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01713"/>
            <a:ext cx="73914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738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日期占位符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071CDEB-116F-49D7-B87D-3C57C57AB031}" type="datetime1">
              <a:rPr lang="zh-CN" altLang="en-US" sz="1400" b="0" smtClean="0">
                <a:ea typeface="宋体" panose="02010600030101010101" pitchFamily="2" charset="-122"/>
              </a:rPr>
              <a:pPr>
                <a:spcBef>
                  <a:spcPct val="0"/>
                </a:spcBef>
                <a:buFontTx/>
                <a:buNone/>
              </a:pPr>
              <a:t>2017/12/12</a:t>
            </a:fld>
            <a:endParaRPr lang="en-US" altLang="zh-CN" sz="1400" b="0" smtClean="0">
              <a:ea typeface="宋体" panose="02010600030101010101" pitchFamily="2" charset="-122"/>
            </a:endParaRPr>
          </a:p>
        </p:txBody>
      </p:sp>
      <p:sp>
        <p:nvSpPr>
          <p:cNvPr id="141315"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69F63641-F4D2-4BE7-85E4-8C02367E26BC}" type="slidenum">
              <a:rPr lang="en-US" altLang="zh-CN" sz="1400" b="0" smtClean="0">
                <a:ea typeface="宋体" panose="02010600030101010101" pitchFamily="2" charset="-122"/>
              </a:rPr>
              <a:pPr>
                <a:spcBef>
                  <a:spcPct val="0"/>
                </a:spcBef>
                <a:buFontTx/>
                <a:buNone/>
              </a:pPr>
              <a:t>57</a:t>
            </a:fld>
            <a:endParaRPr lang="en-US" altLang="zh-CN" sz="1400" b="0" smtClean="0">
              <a:ea typeface="宋体" panose="02010600030101010101" pitchFamily="2" charset="-122"/>
            </a:endParaRPr>
          </a:p>
        </p:txBody>
      </p:sp>
      <p:pic>
        <p:nvPicPr>
          <p:cNvPr id="14131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504031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79388" y="71438"/>
            <a:ext cx="8839200" cy="765175"/>
          </a:xfrm>
          <a:prstGeom prst="rect">
            <a:avLst/>
          </a:prstGeom>
          <a:noFill/>
          <a:ln>
            <a:noFill/>
          </a:ln>
          <a:effectLs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a:lstStyle>
          <a:p>
            <a:pPr>
              <a:defRPr/>
            </a:pPr>
            <a:r>
              <a:rPr lang="zh-CN" altLang="en-US" kern="0" dirty="0"/>
              <a:t>教育</a:t>
            </a:r>
            <a:r>
              <a:rPr lang="zh-CN" altLang="en-US" kern="0" dirty="0" smtClean="0"/>
              <a:t>意义</a:t>
            </a:r>
            <a:r>
              <a:rPr lang="en-US" altLang="zh-CN" kern="0" dirty="0"/>
              <a:t>9</a:t>
            </a:r>
            <a:r>
              <a:rPr lang="zh-CN" altLang="en-US" dirty="0" smtClean="0"/>
              <a:t>：</a:t>
            </a:r>
            <a:r>
              <a:rPr lang="zh-CN" altLang="en-US" dirty="0" smtClean="0">
                <a:solidFill>
                  <a:schemeClr val="accent1"/>
                </a:solidFill>
              </a:rPr>
              <a:t>人生能有几回搏？</a:t>
            </a:r>
            <a:endParaRPr lang="zh-CN" altLang="en-US" kern="0" dirty="0" smtClean="0">
              <a:solidFill>
                <a:schemeClr val="accent1"/>
              </a:solidFill>
            </a:endParaRPr>
          </a:p>
        </p:txBody>
      </p:sp>
      <p:pic>
        <p:nvPicPr>
          <p:cNvPr id="141318" name="图片 1"/>
          <p:cNvPicPr>
            <a:picLocks noChangeAspect="1"/>
          </p:cNvPicPr>
          <p:nvPr/>
        </p:nvPicPr>
        <p:blipFill>
          <a:blip r:embed="rId4">
            <a:extLst>
              <a:ext uri="{28A0092B-C50C-407E-A947-70E740481C1C}">
                <a14:useLocalDpi xmlns:a14="http://schemas.microsoft.com/office/drawing/2010/main" val="0"/>
              </a:ext>
            </a:extLst>
          </a:blip>
          <a:srcRect l="14687" t="19794" r="46719" b="26874"/>
          <a:stretch>
            <a:fillRect/>
          </a:stretch>
        </p:blipFill>
        <p:spPr bwMode="auto">
          <a:xfrm>
            <a:off x="6227763" y="981075"/>
            <a:ext cx="16256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图片 2"/>
          <p:cNvPicPr>
            <a:picLocks noChangeAspect="1"/>
          </p:cNvPicPr>
          <p:nvPr/>
        </p:nvPicPr>
        <p:blipFill>
          <a:blip r:embed="rId5">
            <a:extLst>
              <a:ext uri="{28A0092B-C50C-407E-A947-70E740481C1C}">
                <a14:useLocalDpi xmlns:a14="http://schemas.microsoft.com/office/drawing/2010/main" val="0"/>
              </a:ext>
            </a:extLst>
          </a:blip>
          <a:srcRect l="33751" t="27292" r="13905" b="18750"/>
          <a:stretch>
            <a:fillRect/>
          </a:stretch>
        </p:blipFill>
        <p:spPr bwMode="auto">
          <a:xfrm>
            <a:off x="5867400" y="2781300"/>
            <a:ext cx="24225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图片 3"/>
          <p:cNvPicPr>
            <a:picLocks noChangeAspect="1"/>
          </p:cNvPicPr>
          <p:nvPr/>
        </p:nvPicPr>
        <p:blipFill>
          <a:blip r:embed="rId6">
            <a:extLst>
              <a:ext uri="{28A0092B-C50C-407E-A947-70E740481C1C}">
                <a14:useLocalDpi xmlns:a14="http://schemas.microsoft.com/office/drawing/2010/main" val="0"/>
              </a:ext>
            </a:extLst>
          </a:blip>
          <a:srcRect l="14218" r="19376" b="42917"/>
          <a:stretch>
            <a:fillRect/>
          </a:stretch>
        </p:blipFill>
        <p:spPr bwMode="auto">
          <a:xfrm>
            <a:off x="5651500" y="4797425"/>
            <a:ext cx="294163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1" name="文本框 4"/>
          <p:cNvSpPr txBox="1">
            <a:spLocks noChangeArrowheads="1"/>
          </p:cNvSpPr>
          <p:nvPr/>
        </p:nvSpPr>
        <p:spPr bwMode="auto">
          <a:xfrm>
            <a:off x="1187450" y="5373688"/>
            <a:ext cx="37914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zh-CN" altLang="en-US" sz="2800" kern="0" dirty="0">
                <a:solidFill>
                  <a:srgbClr val="FF0000"/>
                </a:solidFill>
              </a:rPr>
              <a:t>妹妹的睡姿美不美</a:t>
            </a:r>
            <a:r>
              <a:rPr lang="zh-CN" altLang="en-US" sz="2800" kern="0" dirty="0" smtClean="0">
                <a:solidFill>
                  <a:srgbClr val="FF0000"/>
                </a:solidFill>
              </a:rPr>
              <a:t>？！</a:t>
            </a:r>
            <a:endParaRPr lang="en-US" altLang="zh-CN" sz="2800" dirty="0" smtClean="0">
              <a:solidFill>
                <a:schemeClr val="accent2"/>
              </a:solidFill>
              <a:latin typeface="黑体" panose="02010609060101010101" pitchFamily="49" charset="-122"/>
            </a:endParaRPr>
          </a:p>
          <a:p>
            <a:pPr>
              <a:spcBef>
                <a:spcPct val="0"/>
              </a:spcBef>
              <a:buFontTx/>
              <a:buNone/>
            </a:pPr>
            <a:r>
              <a:rPr lang="zh-CN" altLang="en-US" sz="2800" dirty="0" smtClean="0">
                <a:solidFill>
                  <a:schemeClr val="accent2"/>
                </a:solidFill>
                <a:latin typeface="黑体" panose="02010609060101010101" pitchFamily="49" charset="-122"/>
              </a:rPr>
              <a:t>每次</a:t>
            </a:r>
            <a:r>
              <a:rPr lang="zh-CN" altLang="en-US" sz="2800" dirty="0">
                <a:solidFill>
                  <a:schemeClr val="accent2"/>
                </a:solidFill>
                <a:latin typeface="黑体" panose="02010609060101010101" pitchFamily="49" charset="-122"/>
              </a:rPr>
              <a:t>比赛都这样！</a:t>
            </a:r>
          </a:p>
        </p:txBody>
      </p:sp>
    </p:spTree>
    <p:extLst>
      <p:ext uri="{BB962C8B-B14F-4D97-AF65-F5344CB8AC3E}">
        <p14:creationId xmlns:p14="http://schemas.microsoft.com/office/powerpoint/2010/main" val="20828302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58</a:t>
            </a:fld>
            <a:endParaRPr lang="en-US" altLang="zh-CN"/>
          </a:p>
        </p:txBody>
      </p:sp>
      <p:sp>
        <p:nvSpPr>
          <p:cNvPr id="6" name="标题 1"/>
          <p:cNvSpPr>
            <a:spLocks noGrp="1"/>
          </p:cNvSpPr>
          <p:nvPr>
            <p:ph type="title"/>
          </p:nvPr>
        </p:nvSpPr>
        <p:spPr>
          <a:xfrm>
            <a:off x="107950" y="0"/>
            <a:ext cx="8928100" cy="836613"/>
          </a:xfrm>
        </p:spPr>
        <p:txBody>
          <a:bodyPr/>
          <a:lstStyle/>
          <a:p>
            <a:r>
              <a:rPr lang="zh-CN" altLang="en-US" dirty="0" smtClean="0"/>
              <a:t>参赛现场，</a:t>
            </a:r>
            <a:r>
              <a:rPr lang="zh-CN" altLang="en-US" dirty="0" smtClean="0">
                <a:solidFill>
                  <a:schemeClr val="accent1"/>
                </a:solidFill>
              </a:rPr>
              <a:t>独生子们</a:t>
            </a:r>
            <a:r>
              <a:rPr lang="zh-CN" altLang="en-US" dirty="0" smtClean="0"/>
              <a:t>各种手忙脚乱！无眠，疲惫不堪！</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059855"/>
            <a:ext cx="3384376" cy="2538282"/>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3728956"/>
            <a:ext cx="3600400" cy="27003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795002"/>
            <a:ext cx="3528392" cy="2646294"/>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1054307"/>
            <a:ext cx="3528392" cy="2646294"/>
          </a:xfrm>
          <a:prstGeom prst="rect">
            <a:avLst/>
          </a:prstGeom>
        </p:spPr>
      </p:pic>
    </p:spTree>
    <p:extLst>
      <p:ext uri="{BB962C8B-B14F-4D97-AF65-F5344CB8AC3E}">
        <p14:creationId xmlns:p14="http://schemas.microsoft.com/office/powerpoint/2010/main" val="4496789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59</a:t>
            </a:fld>
            <a:endParaRPr lang="en-US" altLang="zh-CN"/>
          </a:p>
        </p:txBody>
      </p:sp>
      <p:pic>
        <p:nvPicPr>
          <p:cNvPr id="6" name="内容占位符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20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611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队歌：真心</a:t>
            </a:r>
            <a:r>
              <a:rPr lang="zh-CN" altLang="en-US" dirty="0"/>
              <a:t>英雄 </a:t>
            </a:r>
            <a:r>
              <a:rPr lang="en-US" altLang="zh-CN" dirty="0"/>
              <a:t>(</a:t>
            </a:r>
            <a:r>
              <a:rPr lang="en-US" altLang="zh-CN" b="0" dirty="0"/>
              <a:t>Hero at Heart</a:t>
            </a:r>
            <a:r>
              <a:rPr lang="en-US" altLang="zh-CN" dirty="0"/>
              <a:t>)</a:t>
            </a:r>
            <a:endParaRPr lang="zh-CN" altLang="en-US" dirty="0"/>
          </a:p>
        </p:txBody>
      </p:sp>
      <p:sp>
        <p:nvSpPr>
          <p:cNvPr id="3" name="内容占位符 2"/>
          <p:cNvSpPr>
            <a:spLocks noGrp="1"/>
          </p:cNvSpPr>
          <p:nvPr>
            <p:ph idx="1"/>
          </p:nvPr>
        </p:nvSpPr>
        <p:spPr>
          <a:xfrm>
            <a:off x="245466" y="957263"/>
            <a:ext cx="3822478" cy="5481638"/>
          </a:xfrm>
          <a:solidFill>
            <a:srgbClr val="FFCCFF"/>
          </a:solidFill>
          <a:ln w="57150">
            <a:solidFill>
              <a:srgbClr val="7030A0"/>
            </a:solidFill>
          </a:ln>
        </p:spPr>
        <p:txBody>
          <a:bodyPr/>
          <a:lstStyle/>
          <a:p>
            <a:pPr marL="0" indent="0">
              <a:buNone/>
            </a:pPr>
            <a:r>
              <a:rPr lang="zh-CN" altLang="en-US" b="0" dirty="0"/>
              <a:t>把握生命里每一次</a:t>
            </a:r>
            <a:r>
              <a:rPr lang="zh-CN" altLang="en-US" b="0" dirty="0" smtClean="0"/>
              <a:t>感动</a:t>
            </a:r>
            <a:r>
              <a:rPr lang="en-US" altLang="zh-CN" b="0" dirty="0"/>
              <a:t>,</a:t>
            </a:r>
            <a:r>
              <a:rPr lang="zh-CN" altLang="en-US" dirty="0"/>
              <a:t/>
            </a:r>
            <a:br>
              <a:rPr lang="zh-CN" altLang="en-US" dirty="0"/>
            </a:br>
            <a:r>
              <a:rPr lang="zh-CN" altLang="en-US" b="0" dirty="0"/>
              <a:t>和心爱的朋友热情相</a:t>
            </a:r>
            <a:r>
              <a:rPr lang="zh-CN" altLang="en-US" b="0" dirty="0" smtClean="0"/>
              <a:t>拥</a:t>
            </a:r>
            <a:r>
              <a:rPr lang="en-US" altLang="zh-CN" b="0" dirty="0" smtClean="0"/>
              <a:t>,</a:t>
            </a:r>
            <a:r>
              <a:rPr lang="zh-CN" altLang="en-US" dirty="0"/>
              <a:t/>
            </a:r>
            <a:br>
              <a:rPr lang="zh-CN" altLang="en-US" dirty="0"/>
            </a:br>
            <a:r>
              <a:rPr lang="zh-CN" altLang="en-US" b="0" dirty="0"/>
              <a:t>让真心的话和开心的泪</a:t>
            </a:r>
            <a:r>
              <a:rPr lang="zh-CN" altLang="en-US" dirty="0"/>
              <a:t/>
            </a:r>
            <a:br>
              <a:rPr lang="zh-CN" altLang="en-US" dirty="0"/>
            </a:br>
            <a:r>
              <a:rPr lang="zh-CN" altLang="en-US" b="0" dirty="0"/>
              <a:t>在你我的心里流动</a:t>
            </a:r>
            <a:r>
              <a:rPr lang="zh-CN" altLang="en-US" dirty="0"/>
              <a:t/>
            </a:r>
            <a:br>
              <a:rPr lang="zh-CN" altLang="en-US" dirty="0"/>
            </a:br>
            <a:endParaRPr lang="en-US" altLang="zh-CN" dirty="0"/>
          </a:p>
          <a:p>
            <a:pPr marL="0" indent="0">
              <a:buNone/>
            </a:pPr>
            <a:r>
              <a:rPr lang="en-US" altLang="zh-CN" b="0" dirty="0" err="1"/>
              <a:t>LaLaLaLa</a:t>
            </a:r>
            <a:r>
              <a:rPr lang="en-US" altLang="zh-CN" b="0" dirty="0"/>
              <a:t>.........</a:t>
            </a:r>
            <a:r>
              <a:rPr lang="zh-CN" altLang="en-US" dirty="0"/>
              <a:t/>
            </a:r>
            <a:br>
              <a:rPr lang="zh-CN" altLang="en-US" dirty="0"/>
            </a:br>
            <a:r>
              <a:rPr lang="zh-CN" altLang="en-US" b="0" dirty="0"/>
              <a:t>把握生命里每一次</a:t>
            </a:r>
            <a:r>
              <a:rPr lang="zh-CN" altLang="en-US" b="0" dirty="0" smtClean="0"/>
              <a:t>感动</a:t>
            </a:r>
            <a:r>
              <a:rPr lang="en-US" altLang="zh-CN" b="0" dirty="0" smtClean="0"/>
              <a:t>,</a:t>
            </a:r>
            <a:r>
              <a:rPr lang="zh-CN" altLang="en-US" dirty="0"/>
              <a:t/>
            </a:r>
            <a:br>
              <a:rPr lang="zh-CN" altLang="en-US" dirty="0"/>
            </a:br>
            <a:r>
              <a:rPr lang="zh-CN" altLang="en-US" b="0" dirty="0"/>
              <a:t>和心爱的朋友热情相</a:t>
            </a:r>
            <a:r>
              <a:rPr lang="zh-CN" altLang="en-US" b="0" dirty="0" smtClean="0"/>
              <a:t>拥</a:t>
            </a:r>
            <a:r>
              <a:rPr lang="en-US" altLang="zh-CN" b="0" dirty="0" smtClean="0"/>
              <a:t>,</a:t>
            </a:r>
            <a:r>
              <a:rPr lang="zh-CN" altLang="en-US" dirty="0"/>
              <a:t/>
            </a:r>
            <a:br>
              <a:rPr lang="zh-CN" altLang="en-US" dirty="0"/>
            </a:br>
            <a:r>
              <a:rPr lang="zh-CN" altLang="en-US" b="0" dirty="0"/>
              <a:t>让真心的话和开心的泪</a:t>
            </a:r>
            <a:r>
              <a:rPr lang="zh-CN" altLang="en-US" dirty="0"/>
              <a:t/>
            </a:r>
            <a:br>
              <a:rPr lang="zh-CN" altLang="en-US" dirty="0"/>
            </a:br>
            <a:r>
              <a:rPr lang="zh-CN" altLang="en-US" b="0" dirty="0"/>
              <a:t>在你我的心里流动</a:t>
            </a:r>
            <a:r>
              <a:rPr lang="zh-CN" altLang="en-US" dirty="0"/>
              <a:t/>
            </a:r>
            <a:br>
              <a:rPr lang="zh-CN" altLang="en-US" dirty="0"/>
            </a:br>
            <a:r>
              <a:rPr lang="zh-CN" altLang="en-US" b="0" dirty="0"/>
              <a:t>让真心的话和开心的泪</a:t>
            </a:r>
            <a:r>
              <a:rPr lang="zh-CN" altLang="en-US" dirty="0"/>
              <a:t/>
            </a:r>
            <a:br>
              <a:rPr lang="zh-CN" altLang="en-US" dirty="0"/>
            </a:br>
            <a:r>
              <a:rPr lang="zh-CN" altLang="en-US" b="0" dirty="0"/>
              <a:t>在你我的心里流动</a:t>
            </a:r>
            <a:r>
              <a:rPr lang="en-US" altLang="zh-CN" b="0" dirty="0"/>
              <a:t>.</a:t>
            </a:r>
            <a:endParaRPr lang="zh-CN" altLang="en-US" dirty="0"/>
          </a:p>
          <a:p>
            <a:pPr marL="0" indent="0">
              <a:buNone/>
            </a:pPr>
            <a:r>
              <a:rPr lang="zh-CN" altLang="en-US" dirty="0"/>
              <a:t/>
            </a:r>
            <a:br>
              <a:rPr lang="zh-CN" altLang="en-US" dirty="0"/>
            </a:br>
            <a:r>
              <a:rPr lang="zh-CN" altLang="en-US" dirty="0"/>
              <a:t/>
            </a:r>
            <a:br>
              <a:rPr lang="zh-CN" altLang="en-US" dirty="0"/>
            </a:br>
            <a:r>
              <a:rPr lang="zh-CN" altLang="en-US" dirty="0"/>
              <a:t/>
            </a:r>
            <a:br>
              <a:rPr lang="zh-CN" altLang="en-US" dirty="0"/>
            </a:br>
            <a:endParaRPr lang="zh-CN" altLang="en-US" dirty="0"/>
          </a:p>
        </p:txBody>
      </p:sp>
      <p:sp>
        <p:nvSpPr>
          <p:cNvPr id="4" name="日期占位符 3"/>
          <p:cNvSpPr>
            <a:spLocks noGrp="1"/>
          </p:cNvSpPr>
          <p:nvPr>
            <p:ph type="dt" sz="half" idx="10"/>
          </p:nvPr>
        </p:nvSpPr>
        <p:spPr/>
        <p:txBody>
          <a:bodyPr/>
          <a:lstStyle/>
          <a:p>
            <a:pPr>
              <a:defRPr/>
            </a:pPr>
            <a:fld id="{F7E30E18-D6F6-4D0E-A5D5-B40D0D371593}" type="datetime1">
              <a:rPr lang="zh-CN" altLang="en-US" smtClean="0"/>
              <a:pPr>
                <a:defRPr/>
              </a:pPr>
              <a:t>2017/12/12</a:t>
            </a:fld>
            <a:endParaRPr lang="en-US" altLang="zh-CN"/>
          </a:p>
        </p:txBody>
      </p:sp>
      <p:sp>
        <p:nvSpPr>
          <p:cNvPr id="5" name="页脚占位符 4"/>
          <p:cNvSpPr>
            <a:spLocks noGrp="1"/>
          </p:cNvSpPr>
          <p:nvPr>
            <p:ph type="ftr" sz="quarter" idx="11"/>
          </p:nvPr>
        </p:nvSpPr>
        <p:spPr/>
        <p:txBody>
          <a:bodyPr/>
          <a:lstStyle/>
          <a:p>
            <a:pPr>
              <a:defRPr/>
            </a:pPr>
            <a:r>
              <a:rPr lang="en-US" altLang="zh-CN" smtClean="0"/>
              <a:t>An Hong CS USTC </a:t>
            </a:r>
            <a:endParaRPr lang="en-US" altLang="zh-CN"/>
          </a:p>
        </p:txBody>
      </p:sp>
      <p:sp>
        <p:nvSpPr>
          <p:cNvPr id="6" name="灯片编号占位符 5"/>
          <p:cNvSpPr>
            <a:spLocks noGrp="1"/>
          </p:cNvSpPr>
          <p:nvPr>
            <p:ph type="sldNum" sz="quarter" idx="12"/>
          </p:nvPr>
        </p:nvSpPr>
        <p:spPr/>
        <p:txBody>
          <a:bodyPr/>
          <a:lstStyle/>
          <a:p>
            <a:pPr>
              <a:defRPr/>
            </a:pPr>
            <a:fld id="{706418E8-DE20-4ABA-AF93-FCFAA1DA8DD4}" type="slidenum">
              <a:rPr lang="en-US" altLang="zh-CN" smtClean="0"/>
              <a:pPr>
                <a:defRPr/>
              </a:pPr>
              <a:t>6</a:t>
            </a:fld>
            <a:endParaRPr lang="en-US" altLang="zh-CN" dirty="0"/>
          </a:p>
        </p:txBody>
      </p:sp>
      <p:sp>
        <p:nvSpPr>
          <p:cNvPr id="11" name="内容占位符 2"/>
          <p:cNvSpPr txBox="1">
            <a:spLocks/>
          </p:cNvSpPr>
          <p:nvPr/>
        </p:nvSpPr>
        <p:spPr bwMode="auto">
          <a:xfrm>
            <a:off x="4139952" y="965346"/>
            <a:ext cx="4860032" cy="5487990"/>
          </a:xfrm>
          <a:prstGeom prst="rect">
            <a:avLst/>
          </a:prstGeom>
          <a:solidFill>
            <a:srgbClr val="CCFFFF"/>
          </a:solidFill>
          <a:ln w="57150">
            <a:solidFill>
              <a:srgbClr val="003399"/>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marL="0" indent="0">
              <a:lnSpc>
                <a:spcPts val="1800"/>
              </a:lnSpc>
              <a:spcBef>
                <a:spcPts val="1200"/>
              </a:spcBef>
              <a:buNone/>
            </a:pPr>
            <a:r>
              <a:rPr lang="en-US" altLang="zh-CN" sz="1800" b="0" kern="0" dirty="0" smtClean="0"/>
              <a:t>Master </a:t>
            </a:r>
            <a:r>
              <a:rPr lang="en-US" altLang="zh-CN" sz="1800" b="0" kern="0" dirty="0"/>
              <a:t>moved every time in my life, </a:t>
            </a:r>
          </a:p>
          <a:p>
            <a:pPr marL="0" indent="0">
              <a:lnSpc>
                <a:spcPts val="1800"/>
              </a:lnSpc>
              <a:spcBef>
                <a:spcPts val="1200"/>
              </a:spcBef>
              <a:buNone/>
            </a:pPr>
            <a:r>
              <a:rPr lang="en-US" altLang="zh-CN" sz="1800" b="0" kern="0" dirty="0"/>
              <a:t>and beloved friends warm hug to each other, </a:t>
            </a:r>
            <a:endParaRPr lang="en-US" altLang="zh-CN" sz="1800" b="0" kern="0" dirty="0" smtClean="0"/>
          </a:p>
          <a:p>
            <a:pPr marL="0" indent="0">
              <a:lnSpc>
                <a:spcPts val="1800"/>
              </a:lnSpc>
              <a:spcBef>
                <a:spcPts val="1200"/>
              </a:spcBef>
              <a:buNone/>
            </a:pPr>
            <a:r>
              <a:rPr lang="en-US" altLang="zh-CN" sz="1800" b="0" kern="0" dirty="0" smtClean="0"/>
              <a:t>make </a:t>
            </a:r>
            <a:r>
              <a:rPr lang="en-US" altLang="zh-CN" sz="1800" b="0" kern="0" dirty="0"/>
              <a:t>sincere and happy </a:t>
            </a:r>
            <a:r>
              <a:rPr lang="en-US" altLang="zh-CN" sz="1800" b="0" kern="0" dirty="0" smtClean="0"/>
              <a:t>tears flow </a:t>
            </a:r>
            <a:r>
              <a:rPr lang="en-US" altLang="zh-CN" sz="1800" b="0" kern="0" dirty="0"/>
              <a:t>in my heart you.</a:t>
            </a:r>
          </a:p>
          <a:p>
            <a:pPr marL="0" indent="0">
              <a:lnSpc>
                <a:spcPts val="1800"/>
              </a:lnSpc>
              <a:spcBef>
                <a:spcPts val="1200"/>
              </a:spcBef>
              <a:buNone/>
            </a:pPr>
            <a:endParaRPr lang="en-US" altLang="zh-CN" sz="1800" b="0" kern="0" dirty="0"/>
          </a:p>
          <a:p>
            <a:pPr marL="0" indent="0">
              <a:lnSpc>
                <a:spcPts val="1800"/>
              </a:lnSpc>
              <a:spcBef>
                <a:spcPts val="1200"/>
              </a:spcBef>
              <a:buNone/>
            </a:pPr>
            <a:endParaRPr lang="en-US" altLang="zh-CN" sz="1800" b="0" dirty="0" smtClean="0"/>
          </a:p>
          <a:p>
            <a:pPr marL="0" indent="0">
              <a:lnSpc>
                <a:spcPts val="1800"/>
              </a:lnSpc>
              <a:spcBef>
                <a:spcPts val="1200"/>
              </a:spcBef>
              <a:buNone/>
            </a:pPr>
            <a:r>
              <a:rPr lang="en-US" altLang="zh-CN" sz="1800" b="0" dirty="0" err="1" smtClean="0"/>
              <a:t>LaLaLaLa</a:t>
            </a:r>
            <a:r>
              <a:rPr lang="en-US" altLang="zh-CN" sz="1800" b="0" dirty="0"/>
              <a:t>.........</a:t>
            </a:r>
            <a:endParaRPr lang="en-US" altLang="zh-CN" sz="1800" b="0" kern="0" dirty="0"/>
          </a:p>
          <a:p>
            <a:pPr marL="0" indent="0">
              <a:lnSpc>
                <a:spcPts val="1800"/>
              </a:lnSpc>
              <a:spcBef>
                <a:spcPts val="1200"/>
              </a:spcBef>
              <a:buNone/>
            </a:pPr>
            <a:r>
              <a:rPr lang="en-US" altLang="zh-CN" sz="1800" b="0" kern="0" dirty="0"/>
              <a:t>Master moved every time in my life, </a:t>
            </a:r>
          </a:p>
          <a:p>
            <a:pPr marL="0" indent="0">
              <a:lnSpc>
                <a:spcPts val="1800"/>
              </a:lnSpc>
              <a:spcBef>
                <a:spcPts val="1200"/>
              </a:spcBef>
              <a:buNone/>
            </a:pPr>
            <a:r>
              <a:rPr lang="en-US" altLang="zh-CN" sz="1800" b="0" kern="0" dirty="0"/>
              <a:t>and beloved friends warm hug to each other, </a:t>
            </a:r>
          </a:p>
          <a:p>
            <a:pPr marL="0" indent="0">
              <a:lnSpc>
                <a:spcPts val="1800"/>
              </a:lnSpc>
              <a:spcBef>
                <a:spcPts val="1200"/>
              </a:spcBef>
              <a:buNone/>
            </a:pPr>
            <a:r>
              <a:rPr lang="en-US" altLang="zh-CN" sz="1800" b="0" kern="0" dirty="0"/>
              <a:t>make sincere and happy </a:t>
            </a:r>
            <a:r>
              <a:rPr lang="en-US" altLang="zh-CN" sz="1800" b="0" kern="0" dirty="0" smtClean="0"/>
              <a:t>tears flow </a:t>
            </a:r>
            <a:r>
              <a:rPr lang="en-US" altLang="zh-CN" sz="1800" b="0" kern="0" dirty="0"/>
              <a:t>in my heart you.</a:t>
            </a:r>
            <a:endParaRPr lang="zh-CN" altLang="en-US" sz="1800" kern="0" dirty="0"/>
          </a:p>
          <a:p>
            <a:pPr marL="0" indent="0">
              <a:buNone/>
            </a:pPr>
            <a:endParaRPr lang="zh-CN" altLang="en-US" sz="1800" kern="0" dirty="0"/>
          </a:p>
          <a:p>
            <a:pPr marL="0" indent="0">
              <a:lnSpc>
                <a:spcPts val="1800"/>
              </a:lnSpc>
              <a:spcBef>
                <a:spcPts val="1200"/>
              </a:spcBef>
              <a:buNone/>
            </a:pPr>
            <a:r>
              <a:rPr lang="en-US" altLang="zh-CN" sz="1800" b="0" kern="0" dirty="0" smtClean="0"/>
              <a:t>. </a:t>
            </a:r>
          </a:p>
          <a:p>
            <a:pPr marL="0" indent="0">
              <a:buNone/>
            </a:pPr>
            <a:endParaRPr lang="en-US" altLang="zh-CN" sz="1600" b="0" kern="0" dirty="0" smtClean="0"/>
          </a:p>
        </p:txBody>
      </p:sp>
    </p:spTree>
    <p:extLst>
      <p:ext uri="{BB962C8B-B14F-4D97-AF65-F5344CB8AC3E}">
        <p14:creationId xmlns:p14="http://schemas.microsoft.com/office/powerpoint/2010/main" val="874192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zh-CN" altLang="en-US" dirty="0"/>
              <a:t>教育</a:t>
            </a:r>
            <a:r>
              <a:rPr lang="zh-CN" altLang="en-US" dirty="0" smtClean="0"/>
              <a:t>意义</a:t>
            </a:r>
            <a:r>
              <a:rPr lang="en-US" altLang="zh-CN" dirty="0" smtClean="0"/>
              <a:t>10</a:t>
            </a:r>
            <a:r>
              <a:rPr lang="zh-CN" altLang="en-US" dirty="0" smtClean="0"/>
              <a:t>：</a:t>
            </a:r>
            <a:r>
              <a:rPr lang="zh-CN" altLang="en-US" dirty="0" smtClean="0">
                <a:solidFill>
                  <a:schemeClr val="accent1"/>
                </a:solidFill>
              </a:rPr>
              <a:t>细节</a:t>
            </a:r>
            <a:r>
              <a:rPr lang="zh-CN" altLang="en-US" dirty="0">
                <a:solidFill>
                  <a:schemeClr val="accent1"/>
                </a:solidFill>
              </a:rPr>
              <a:t>决定成败</a:t>
            </a:r>
            <a:r>
              <a:rPr lang="zh-CN" altLang="en-US" dirty="0" smtClean="0">
                <a:solidFill>
                  <a:schemeClr val="accent1"/>
                </a:solidFill>
              </a:rPr>
              <a:t>！</a:t>
            </a:r>
          </a:p>
        </p:txBody>
      </p:sp>
      <p:pic>
        <p:nvPicPr>
          <p:cNvPr id="81923" name="Picture 4" descr="pdu_hourly-15-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13787"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2725529" y="5772150"/>
            <a:ext cx="3621504" cy="369332"/>
          </a:xfrm>
          <a:prstGeom prst="rect">
            <a:avLst/>
          </a:prstGeom>
          <a:noFill/>
        </p:spPr>
        <p:txBody>
          <a:bodyPr wrap="none" rtlCol="0">
            <a:spAutoFit/>
          </a:bodyPr>
          <a:lstStyle/>
          <a:p>
            <a:r>
              <a:rPr lang="zh-CN" altLang="en-US" dirty="0">
                <a:solidFill>
                  <a:schemeClr val="accent1"/>
                </a:solidFill>
              </a:rPr>
              <a:t>最后</a:t>
            </a:r>
            <a:r>
              <a:rPr lang="en-US" altLang="zh-CN" dirty="0">
                <a:solidFill>
                  <a:schemeClr val="accent1"/>
                </a:solidFill>
              </a:rPr>
              <a:t>20</a:t>
            </a:r>
            <a:r>
              <a:rPr lang="zh-CN" altLang="en-US" dirty="0">
                <a:solidFill>
                  <a:schemeClr val="accent1"/>
                </a:solidFill>
              </a:rPr>
              <a:t>分钟 </a:t>
            </a:r>
            <a:r>
              <a:rPr lang="en-US" altLang="zh-CN" dirty="0">
                <a:solidFill>
                  <a:schemeClr val="accent1"/>
                </a:solidFill>
              </a:rPr>
              <a:t>–</a:t>
            </a:r>
            <a:r>
              <a:rPr lang="zh-CN" altLang="en-US" dirty="0">
                <a:solidFill>
                  <a:schemeClr val="accent1"/>
                </a:solidFill>
              </a:rPr>
              <a:t> </a:t>
            </a:r>
            <a:r>
              <a:rPr lang="en-US" altLang="zh-CN" dirty="0">
                <a:solidFill>
                  <a:schemeClr val="accent1"/>
                </a:solidFill>
              </a:rPr>
              <a:t>16</a:t>
            </a:r>
            <a:r>
              <a:rPr lang="zh-CN" altLang="en-US" dirty="0">
                <a:solidFill>
                  <a:schemeClr val="accent1"/>
                </a:solidFill>
              </a:rPr>
              <a:t>分我们得了</a:t>
            </a:r>
            <a:r>
              <a:rPr lang="en-US" altLang="zh-CN" dirty="0">
                <a:solidFill>
                  <a:schemeClr val="accent1"/>
                </a:solidFill>
              </a:rPr>
              <a:t>0</a:t>
            </a:r>
            <a:r>
              <a:rPr lang="zh-CN" altLang="en-US" dirty="0">
                <a:solidFill>
                  <a:schemeClr val="accent1"/>
                </a:solidFill>
              </a:rPr>
              <a:t>分！</a:t>
            </a:r>
            <a:endParaRPr lang="zh-CN" altLang="en-US" dirty="0"/>
          </a:p>
        </p:txBody>
      </p:sp>
    </p:spTree>
    <p:extLst>
      <p:ext uri="{BB962C8B-B14F-4D97-AF65-F5344CB8AC3E}">
        <p14:creationId xmlns:p14="http://schemas.microsoft.com/office/powerpoint/2010/main" val="3850471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r>
              <a:rPr lang="zh-CN" altLang="en-US" dirty="0"/>
              <a:t>教育</a:t>
            </a:r>
            <a:r>
              <a:rPr lang="zh-CN" altLang="en-US" dirty="0" smtClean="0"/>
              <a:t>意义</a:t>
            </a:r>
            <a:r>
              <a:rPr lang="en-US" altLang="zh-CN" dirty="0" smtClean="0"/>
              <a:t>10</a:t>
            </a:r>
            <a:r>
              <a:rPr lang="zh-CN" altLang="en-US" dirty="0" smtClean="0"/>
              <a:t>：</a:t>
            </a:r>
            <a:r>
              <a:rPr lang="en-US" altLang="zh-CN" dirty="0" smtClean="0">
                <a:solidFill>
                  <a:srgbClr val="FF0000"/>
                </a:solidFill>
              </a:rPr>
              <a:t>SC14</a:t>
            </a:r>
            <a:r>
              <a:rPr lang="zh-CN" altLang="en-US" dirty="0" smtClean="0">
                <a:solidFill>
                  <a:srgbClr val="FF0000"/>
                </a:solidFill>
              </a:rPr>
              <a:t>超功耗扣了我们</a:t>
            </a:r>
            <a:r>
              <a:rPr lang="en-US" altLang="zh-CN" dirty="0" smtClean="0">
                <a:solidFill>
                  <a:srgbClr val="FF0000"/>
                </a:solidFill>
              </a:rPr>
              <a:t>3</a:t>
            </a:r>
            <a:r>
              <a:rPr lang="zh-CN" altLang="en-US" dirty="0" smtClean="0">
                <a:solidFill>
                  <a:srgbClr val="FF0000"/>
                </a:solidFill>
              </a:rPr>
              <a:t>分</a:t>
            </a:r>
          </a:p>
        </p:txBody>
      </p:sp>
      <p:pic>
        <p:nvPicPr>
          <p:cNvPr id="104451"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288" y="1047750"/>
            <a:ext cx="41021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8" y="1044575"/>
            <a:ext cx="410368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2486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F684780-5792-468E-A38D-5A7582348006}" type="datetime1">
              <a:rPr lang="zh-CN" altLang="en-US" smtClean="0"/>
              <a:pPr>
                <a:defRPr/>
              </a:pPr>
              <a:t>2017/12/12</a:t>
            </a:fld>
            <a:endParaRPr lang="en-US" altLang="zh-CN"/>
          </a:p>
        </p:txBody>
      </p:sp>
      <p:sp>
        <p:nvSpPr>
          <p:cNvPr id="3" name="页脚占位符 2"/>
          <p:cNvSpPr>
            <a:spLocks noGrp="1"/>
          </p:cNvSpPr>
          <p:nvPr>
            <p:ph type="ftr" sz="quarter" idx="11"/>
          </p:nvPr>
        </p:nvSpPr>
        <p:spPr/>
        <p:txBody>
          <a:bodyPr/>
          <a:lstStyle/>
          <a:p>
            <a:pPr>
              <a:defRPr/>
            </a:pPr>
            <a:r>
              <a:rPr lang="en-US" altLang="zh-CN" smtClean="0"/>
              <a:t>An Hong CS USTC </a:t>
            </a:r>
            <a:endParaRPr lang="en-US" altLang="zh-CN"/>
          </a:p>
        </p:txBody>
      </p:sp>
      <p:sp>
        <p:nvSpPr>
          <p:cNvPr id="4" name="灯片编号占位符 3"/>
          <p:cNvSpPr>
            <a:spLocks noGrp="1"/>
          </p:cNvSpPr>
          <p:nvPr>
            <p:ph type="sldNum" sz="quarter" idx="12"/>
          </p:nvPr>
        </p:nvSpPr>
        <p:spPr/>
        <p:txBody>
          <a:bodyPr/>
          <a:lstStyle/>
          <a:p>
            <a:pPr>
              <a:defRPr/>
            </a:pPr>
            <a:fld id="{4EA1C7B1-A100-46C1-8EB7-C06F34331206}" type="slidenum">
              <a:rPr lang="en-US" altLang="zh-CN" smtClean="0"/>
              <a:pPr>
                <a:defRPr/>
              </a:pPr>
              <a:t>62</a:t>
            </a:fld>
            <a:endParaRPr lang="en-US" altLang="zh-CN"/>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72" y="1013743"/>
            <a:ext cx="7384390" cy="5539457"/>
          </a:xfrm>
          <a:prstGeom prst="rect">
            <a:avLst/>
          </a:prstGeom>
        </p:spPr>
      </p:pic>
      <p:sp>
        <p:nvSpPr>
          <p:cNvPr id="8" name="Rectangle 4"/>
          <p:cNvSpPr txBox="1">
            <a:spLocks noChangeArrowheads="1"/>
          </p:cNvSpPr>
          <p:nvPr/>
        </p:nvSpPr>
        <p:spPr>
          <a:xfrm>
            <a:off x="107950" y="0"/>
            <a:ext cx="8928100" cy="836613"/>
          </a:xfrm>
          <a:prstGeom prst="rect">
            <a:avLst/>
          </a:prstGeom>
        </p:spPr>
        <p:txBody>
          <a:bodyPr anchor="ctr"/>
          <a:lst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itchFamily="34" charset="0"/>
                <a:ea typeface="黑体" pitchFamily="2" charset="-122"/>
              </a:defRPr>
            </a:lvl2pPr>
            <a:lvl3pPr algn="l" rtl="0" eaLnBrk="0" fontAlgn="base" hangingPunct="0">
              <a:spcBef>
                <a:spcPct val="0"/>
              </a:spcBef>
              <a:spcAft>
                <a:spcPct val="0"/>
              </a:spcAft>
              <a:defRPr sz="2800" b="1">
                <a:solidFill>
                  <a:srgbClr val="003399"/>
                </a:solidFill>
                <a:latin typeface="Arial" pitchFamily="34" charset="0"/>
                <a:ea typeface="黑体" pitchFamily="2" charset="-122"/>
              </a:defRPr>
            </a:lvl3pPr>
            <a:lvl4pPr algn="l" rtl="0" eaLnBrk="0" fontAlgn="base" hangingPunct="0">
              <a:spcBef>
                <a:spcPct val="0"/>
              </a:spcBef>
              <a:spcAft>
                <a:spcPct val="0"/>
              </a:spcAft>
              <a:defRPr sz="2800" b="1">
                <a:solidFill>
                  <a:srgbClr val="003399"/>
                </a:solidFill>
                <a:latin typeface="Arial" pitchFamily="34" charset="0"/>
                <a:ea typeface="黑体" pitchFamily="2" charset="-122"/>
              </a:defRPr>
            </a:lvl4pPr>
            <a:lvl5pPr algn="l" rtl="0" eaLnBrk="0" fontAlgn="base" hangingPunct="0">
              <a:spcBef>
                <a:spcPct val="0"/>
              </a:spcBef>
              <a:spcAft>
                <a:spcPct val="0"/>
              </a:spcAft>
              <a:defRPr sz="2800" b="1">
                <a:solidFill>
                  <a:srgbClr val="003399"/>
                </a:solidFill>
                <a:latin typeface="Arial"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itchFamily="34" charset="0"/>
                <a:ea typeface="黑体" pitchFamily="2" charset="-122"/>
              </a:defRPr>
            </a:lvl9pPr>
          </a:lstStyle>
          <a:p>
            <a:r>
              <a:rPr lang="zh-CN" altLang="en-US" kern="0" dirty="0" smtClean="0"/>
              <a:t>教育意义</a:t>
            </a:r>
            <a:r>
              <a:rPr lang="en-US" altLang="zh-CN" kern="0" dirty="0" smtClean="0"/>
              <a:t>11</a:t>
            </a:r>
            <a:r>
              <a:rPr lang="zh-CN" altLang="en-US" kern="0" dirty="0" smtClean="0"/>
              <a:t>：</a:t>
            </a:r>
            <a:r>
              <a:rPr lang="zh-CN" altLang="en-US" kern="0" dirty="0" smtClean="0">
                <a:solidFill>
                  <a:srgbClr val="FF0000"/>
                </a:solidFill>
              </a:rPr>
              <a:t>对未来职业理想的引导</a:t>
            </a:r>
          </a:p>
        </p:txBody>
      </p:sp>
    </p:spTree>
    <p:extLst>
      <p:ext uri="{BB962C8B-B14F-4D97-AF65-F5344CB8AC3E}">
        <p14:creationId xmlns:p14="http://schemas.microsoft.com/office/powerpoint/2010/main" val="28212496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dirty="0" smtClean="0"/>
              <a:t>Page </a:t>
            </a:r>
            <a:fld id="{E6AC41E2-6E75-4510-A384-33CD3C7209CD}" type="slidenum">
              <a:rPr lang="de-DE" altLang="zh-CN" smtClean="0"/>
              <a:pPr>
                <a:defRPr/>
              </a:pPr>
              <a:t>63</a:t>
            </a:fld>
            <a:endParaRPr lang="en-GB" altLang="zh-CN" dirty="0"/>
          </a:p>
        </p:txBody>
      </p:sp>
      <p:sp>
        <p:nvSpPr>
          <p:cNvPr id="24" name="矩形 23"/>
          <p:cNvSpPr/>
          <p:nvPr/>
        </p:nvSpPr>
        <p:spPr>
          <a:xfrm>
            <a:off x="0" y="404813"/>
            <a:ext cx="1357313" cy="603250"/>
          </a:xfrm>
          <a:prstGeom prst="rect">
            <a:avLst/>
          </a:prstGeom>
          <a:solidFill>
            <a:schemeClr val="accent1">
              <a:lumMod val="50000"/>
            </a:schemeClr>
          </a:solidFill>
          <a:effectLst>
            <a:outerShdw blurRad="50800" dist="38100" dir="5400000" algn="t" rotWithShape="0">
              <a:prstClr val="black">
                <a:alpha val="40000"/>
              </a:prstClr>
            </a:outerShdw>
          </a:effectLst>
        </p:spPr>
        <p:txBody>
          <a:bodyPr wrap="none" lIns="105006" tIns="52503" rIns="105006" bIns="52503" anchor="ctr"/>
          <a:lstStyle/>
          <a:p>
            <a:pPr algn="ctr" defTabSz="914340" eaLnBrk="1" fontAlgn="auto" hangingPunct="1">
              <a:lnSpc>
                <a:spcPct val="120000"/>
              </a:lnSpc>
              <a:spcBef>
                <a:spcPts val="0"/>
              </a:spcBef>
              <a:spcAft>
                <a:spcPts val="0"/>
              </a:spcAft>
              <a:defRPr/>
            </a:pPr>
            <a:r>
              <a:rPr lang="zh-CN" altLang="en-US"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提纲</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27" name="直接连接符 26"/>
          <p:cNvCxnSpPr/>
          <p:nvPr/>
        </p:nvCxnSpPr>
        <p:spPr>
          <a:xfrm>
            <a:off x="2016422" y="3227378"/>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17"/>
          <p:cNvSpPr txBox="1">
            <a:spLocks noChangeArrowheads="1"/>
          </p:cNvSpPr>
          <p:nvPr/>
        </p:nvSpPr>
        <p:spPr bwMode="auto">
          <a:xfrm>
            <a:off x="2051347" y="2506135"/>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2</a:t>
            </a:r>
          </a:p>
        </p:txBody>
      </p:sp>
      <p:sp>
        <p:nvSpPr>
          <p:cNvPr id="29" name="矩形 17"/>
          <p:cNvSpPr>
            <a:spLocks noChangeArrowheads="1"/>
          </p:cNvSpPr>
          <p:nvPr/>
        </p:nvSpPr>
        <p:spPr bwMode="auto">
          <a:xfrm>
            <a:off x="2843857" y="2398757"/>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透视大学生超算竞赛</a:t>
            </a:r>
            <a:endParaRPr lang="zh-CN" altLang="en-US" sz="3200" b="1" dirty="0">
              <a:solidFill>
                <a:schemeClr val="bg1">
                  <a:lumMod val="50000"/>
                </a:schemeClr>
              </a:solidFill>
              <a:latin typeface="微软雅黑" panose="020B0503020204020204" pitchFamily="34" charset="-122"/>
            </a:endParaRPr>
          </a:p>
        </p:txBody>
      </p:sp>
      <p:sp>
        <p:nvSpPr>
          <p:cNvPr id="30" name="TextBox 7"/>
          <p:cNvSpPr txBox="1">
            <a:spLocks noChangeArrowheads="1"/>
          </p:cNvSpPr>
          <p:nvPr/>
        </p:nvSpPr>
        <p:spPr bwMode="auto">
          <a:xfrm>
            <a:off x="2843857" y="1576794"/>
            <a:ext cx="4464447"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bg1">
                    <a:lumMod val="50000"/>
                  </a:schemeClr>
                </a:solidFill>
                <a:latin typeface="微软雅黑" panose="020B0503020204020204" pitchFamily="34" charset="-122"/>
              </a:rPr>
              <a:t>盐湖城不眠夜</a:t>
            </a:r>
            <a:endParaRPr lang="zh-CN" altLang="en-US" sz="3200" b="1" dirty="0">
              <a:solidFill>
                <a:schemeClr val="bg1">
                  <a:lumMod val="50000"/>
                </a:schemeClr>
              </a:solidFill>
              <a:latin typeface="微软雅黑" panose="020B0503020204020204" pitchFamily="34" charset="-122"/>
            </a:endParaRPr>
          </a:p>
        </p:txBody>
      </p:sp>
      <p:sp>
        <p:nvSpPr>
          <p:cNvPr id="31" name="矩形 14"/>
          <p:cNvSpPr>
            <a:spLocks noChangeArrowheads="1"/>
          </p:cNvSpPr>
          <p:nvPr/>
        </p:nvSpPr>
        <p:spPr bwMode="auto">
          <a:xfrm>
            <a:off x="2843857" y="3255123"/>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None/>
            </a:pPr>
            <a:r>
              <a:rPr lang="zh-CN" altLang="en-US" sz="3200" b="1" dirty="0" smtClean="0">
                <a:solidFill>
                  <a:schemeClr val="bg1">
                    <a:lumMod val="50000"/>
                  </a:schemeClr>
                </a:solidFill>
                <a:latin typeface="微软雅黑" panose="020B0503020204020204" pitchFamily="34" charset="-122"/>
              </a:rPr>
              <a:t>教育意义</a:t>
            </a:r>
            <a:endParaRPr lang="zh-CN" altLang="en-US" sz="3200" b="1" dirty="0">
              <a:solidFill>
                <a:schemeClr val="bg1">
                  <a:lumMod val="50000"/>
                </a:schemeClr>
              </a:solidFill>
              <a:latin typeface="微软雅黑" panose="020B0503020204020204" pitchFamily="34" charset="-122"/>
            </a:endParaRPr>
          </a:p>
        </p:txBody>
      </p:sp>
      <p:sp>
        <p:nvSpPr>
          <p:cNvPr id="33" name="矩形 14"/>
          <p:cNvSpPr>
            <a:spLocks noChangeArrowheads="1"/>
          </p:cNvSpPr>
          <p:nvPr/>
        </p:nvSpPr>
        <p:spPr bwMode="auto">
          <a:xfrm>
            <a:off x="2828633" y="3999296"/>
            <a:ext cx="4623688"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招新计划</a:t>
            </a:r>
            <a:endParaRPr lang="en-US" altLang="zh-CN" sz="3200" b="1" dirty="0">
              <a:solidFill>
                <a:schemeClr val="accent1">
                  <a:lumMod val="50000"/>
                </a:schemeClr>
              </a:solidFill>
              <a:latin typeface="微软雅黑" panose="020B0503020204020204" pitchFamily="34" charset="-122"/>
            </a:endParaRPr>
          </a:p>
        </p:txBody>
      </p:sp>
      <p:cxnSp>
        <p:nvCxnSpPr>
          <p:cNvPr id="35" name="直接连接符 34"/>
          <p:cNvCxnSpPr/>
          <p:nvPr/>
        </p:nvCxnSpPr>
        <p:spPr>
          <a:xfrm>
            <a:off x="2016422" y="4048269"/>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2051347" y="3327832"/>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3</a:t>
            </a:r>
            <a:endParaRPr lang="en-US" altLang="zh-CN" sz="3600" b="1" dirty="0">
              <a:solidFill>
                <a:schemeClr val="bg1"/>
              </a:solidFill>
              <a:latin typeface="微软雅黑" pitchFamily="34" charset="-122"/>
              <a:ea typeface="微软雅黑" pitchFamily="34" charset="-122"/>
            </a:endParaRPr>
          </a:p>
        </p:txBody>
      </p:sp>
      <p:cxnSp>
        <p:nvCxnSpPr>
          <p:cNvPr id="37" name="直接连接符 36"/>
          <p:cNvCxnSpPr/>
          <p:nvPr/>
        </p:nvCxnSpPr>
        <p:spPr>
          <a:xfrm>
            <a:off x="2016422" y="4869160"/>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 Box 17"/>
          <p:cNvSpPr txBox="1">
            <a:spLocks noChangeArrowheads="1"/>
          </p:cNvSpPr>
          <p:nvPr/>
        </p:nvSpPr>
        <p:spPr bwMode="auto">
          <a:xfrm>
            <a:off x="2051347" y="4149529"/>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4</a:t>
            </a:r>
            <a:endParaRPr lang="en-US" altLang="zh-CN" sz="3600" b="1" dirty="0">
              <a:solidFill>
                <a:schemeClr val="bg1"/>
              </a:solidFill>
              <a:latin typeface="微软雅黑" pitchFamily="34" charset="-122"/>
              <a:ea typeface="微软雅黑" pitchFamily="34" charset="-122"/>
            </a:endParaRPr>
          </a:p>
        </p:txBody>
      </p:sp>
      <p:sp>
        <p:nvSpPr>
          <p:cNvPr id="44" name="Text Box 17"/>
          <p:cNvSpPr txBox="1">
            <a:spLocks noChangeArrowheads="1"/>
          </p:cNvSpPr>
          <p:nvPr/>
        </p:nvSpPr>
        <p:spPr bwMode="auto">
          <a:xfrm>
            <a:off x="2080171" y="1710087"/>
            <a:ext cx="611798" cy="624392"/>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1</a:t>
            </a:r>
          </a:p>
        </p:txBody>
      </p:sp>
      <p:cxnSp>
        <p:nvCxnSpPr>
          <p:cNvPr id="46" name="直接连接符 45"/>
          <p:cNvCxnSpPr/>
          <p:nvPr/>
        </p:nvCxnSpPr>
        <p:spPr>
          <a:xfrm>
            <a:off x="2037556" y="2406487"/>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73939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r>
              <a:rPr lang="en-US" altLang="zh-CN" dirty="0" smtClean="0"/>
              <a:t>2018</a:t>
            </a:r>
            <a:r>
              <a:rPr lang="zh-CN" altLang="en-US" dirty="0" smtClean="0"/>
              <a:t>、</a:t>
            </a:r>
            <a:r>
              <a:rPr lang="en-US" altLang="zh-CN" dirty="0" smtClean="0"/>
              <a:t>2019</a:t>
            </a:r>
            <a:r>
              <a:rPr lang="zh-CN" altLang="en-US" dirty="0" smtClean="0"/>
              <a:t>年组队及队员选拔计划</a:t>
            </a:r>
            <a:endParaRPr lang="en-US" altLang="zh-CN" dirty="0" smtClean="0"/>
          </a:p>
        </p:txBody>
      </p:sp>
      <p:sp>
        <p:nvSpPr>
          <p:cNvPr id="59395" name="Rectangle 3"/>
          <p:cNvSpPr>
            <a:spLocks noGrp="1" noChangeArrowheads="1"/>
          </p:cNvSpPr>
          <p:nvPr>
            <p:ph type="body" idx="4294967295"/>
          </p:nvPr>
        </p:nvSpPr>
        <p:spPr/>
        <p:txBody>
          <a:bodyPr/>
          <a:lstStyle/>
          <a:p>
            <a:r>
              <a:rPr lang="en-US" altLang="zh-CN" dirty="0" smtClean="0"/>
              <a:t>2018</a:t>
            </a:r>
            <a:r>
              <a:rPr lang="zh-CN" altLang="en-US" dirty="0" smtClean="0"/>
              <a:t>年</a:t>
            </a:r>
            <a:r>
              <a:rPr lang="en-US" altLang="zh-CN" dirty="0" smtClean="0"/>
              <a:t>:11</a:t>
            </a:r>
            <a:r>
              <a:rPr lang="zh-CN" altLang="en-US" dirty="0" smtClean="0"/>
              <a:t>人</a:t>
            </a:r>
            <a:endParaRPr lang="en-US" altLang="zh-CN" dirty="0" smtClean="0"/>
          </a:p>
          <a:p>
            <a:pPr lvl="1"/>
            <a:r>
              <a:rPr lang="en-US" altLang="zh-CN" sz="2000" dirty="0" smtClean="0"/>
              <a:t>RDMA</a:t>
            </a:r>
            <a:r>
              <a:rPr lang="zh-CN" altLang="en-US" sz="2000" dirty="0" smtClean="0"/>
              <a:t>队：</a:t>
            </a:r>
            <a:r>
              <a:rPr lang="en-US" altLang="zh-CN" sz="2000" dirty="0"/>
              <a:t>3</a:t>
            </a:r>
            <a:r>
              <a:rPr lang="zh-CN" altLang="en-US" sz="2000" dirty="0" smtClean="0"/>
              <a:t>人</a:t>
            </a:r>
            <a:endParaRPr lang="en-US" altLang="zh-CN" sz="2000" dirty="0" smtClean="0"/>
          </a:p>
          <a:p>
            <a:pPr lvl="1"/>
            <a:r>
              <a:rPr lang="en-US" altLang="zh-CN" sz="2000" dirty="0" smtClean="0"/>
              <a:t>PAC </a:t>
            </a:r>
            <a:r>
              <a:rPr lang="zh-CN" altLang="en-US" sz="2000" dirty="0" smtClean="0"/>
              <a:t>优化队：</a:t>
            </a:r>
            <a:r>
              <a:rPr lang="en-US" altLang="zh-CN" sz="2000" dirty="0"/>
              <a:t>4</a:t>
            </a:r>
            <a:r>
              <a:rPr lang="zh-CN" altLang="en-US" sz="2000" dirty="0" smtClean="0"/>
              <a:t>人</a:t>
            </a:r>
            <a:endParaRPr lang="en-US" altLang="zh-CN" sz="2000" dirty="0" smtClean="0"/>
          </a:p>
          <a:p>
            <a:pPr lvl="1"/>
            <a:r>
              <a:rPr lang="en-US" altLang="zh-CN" sz="2000" dirty="0"/>
              <a:t>PAC </a:t>
            </a:r>
            <a:r>
              <a:rPr lang="zh-CN" altLang="en-US" sz="2000" dirty="0" smtClean="0"/>
              <a:t>应用队：</a:t>
            </a:r>
            <a:r>
              <a:rPr lang="en-US" altLang="zh-CN" sz="2000" dirty="0"/>
              <a:t>1</a:t>
            </a:r>
            <a:r>
              <a:rPr lang="zh-CN" altLang="en-US" sz="2000" dirty="0" smtClean="0"/>
              <a:t>人</a:t>
            </a:r>
            <a:endParaRPr lang="en-US" altLang="zh-CN" sz="2000" dirty="0" smtClean="0"/>
          </a:p>
          <a:p>
            <a:pPr lvl="1"/>
            <a:r>
              <a:rPr lang="en-US" altLang="zh-CN" sz="2000" dirty="0"/>
              <a:t>PAC </a:t>
            </a:r>
            <a:r>
              <a:rPr lang="zh-CN" altLang="en-US" sz="2000" dirty="0" smtClean="0"/>
              <a:t>人工智能队：</a:t>
            </a:r>
            <a:r>
              <a:rPr lang="en-US" altLang="zh-CN" sz="2000" dirty="0" smtClean="0"/>
              <a:t>2</a:t>
            </a:r>
            <a:r>
              <a:rPr lang="zh-CN" altLang="en-US" sz="2000" dirty="0" smtClean="0"/>
              <a:t>人</a:t>
            </a:r>
            <a:endParaRPr lang="en-US" altLang="zh-CN" sz="2000" dirty="0" smtClean="0"/>
          </a:p>
          <a:p>
            <a:pPr lvl="1"/>
            <a:r>
              <a:rPr lang="en-US" altLang="zh-CN" sz="2000" dirty="0" smtClean="0"/>
              <a:t>CPC</a:t>
            </a:r>
            <a:r>
              <a:rPr lang="zh-CN" altLang="en-US" sz="2000" dirty="0" smtClean="0"/>
              <a:t>队：</a:t>
            </a:r>
            <a:r>
              <a:rPr lang="en-US" altLang="zh-CN" sz="2000" dirty="0" smtClean="0"/>
              <a:t>2</a:t>
            </a:r>
            <a:r>
              <a:rPr lang="zh-CN" altLang="en-US" sz="2000" dirty="0" smtClean="0"/>
              <a:t>人</a:t>
            </a:r>
            <a:endParaRPr lang="en-US" altLang="zh-CN" sz="2000" dirty="0" smtClean="0"/>
          </a:p>
          <a:p>
            <a:r>
              <a:rPr lang="en-US" altLang="zh-CN" dirty="0" smtClean="0"/>
              <a:t>2019</a:t>
            </a:r>
            <a:r>
              <a:rPr lang="zh-CN" altLang="en-US" dirty="0" smtClean="0"/>
              <a:t>年：从</a:t>
            </a:r>
            <a:r>
              <a:rPr lang="en-US" altLang="zh-CN" dirty="0" smtClean="0"/>
              <a:t>2018</a:t>
            </a:r>
            <a:r>
              <a:rPr lang="zh-CN" altLang="en-US" dirty="0" smtClean="0"/>
              <a:t>年队伍中选取</a:t>
            </a:r>
            <a:endParaRPr lang="en-US" altLang="zh-CN" dirty="0" smtClean="0"/>
          </a:p>
          <a:p>
            <a:pPr lvl="1"/>
            <a:r>
              <a:rPr lang="en-US" altLang="zh-CN" dirty="0" smtClean="0"/>
              <a:t>ISC19</a:t>
            </a:r>
            <a:r>
              <a:rPr lang="zh-CN" altLang="en-US" dirty="0" smtClean="0"/>
              <a:t>队：</a:t>
            </a:r>
            <a:r>
              <a:rPr lang="en-US" altLang="zh-CN" dirty="0" smtClean="0"/>
              <a:t>6</a:t>
            </a:r>
            <a:r>
              <a:rPr lang="zh-CN" altLang="en-US" dirty="0" smtClean="0"/>
              <a:t>人</a:t>
            </a:r>
            <a:endParaRPr lang="en-US" altLang="zh-CN" dirty="0" smtClean="0"/>
          </a:p>
          <a:p>
            <a:pPr lvl="1"/>
            <a:r>
              <a:rPr lang="en-US" altLang="zh-CN" dirty="0" smtClean="0"/>
              <a:t>SC19</a:t>
            </a:r>
            <a:r>
              <a:rPr lang="zh-CN" altLang="en-US" dirty="0" smtClean="0"/>
              <a:t>队：</a:t>
            </a:r>
            <a:r>
              <a:rPr lang="en-US" altLang="zh-CN" dirty="0" smtClean="0"/>
              <a:t>6</a:t>
            </a:r>
            <a:r>
              <a:rPr lang="zh-CN" altLang="en-US" dirty="0" smtClean="0"/>
              <a:t>人</a:t>
            </a:r>
            <a:endParaRPr lang="en-US" altLang="zh-CN" dirty="0" smtClean="0"/>
          </a:p>
          <a:p>
            <a:endParaRPr lang="zh-CN" altLang="en-US" sz="2000" dirty="0" smtClean="0"/>
          </a:p>
        </p:txBody>
      </p:sp>
    </p:spTree>
    <p:extLst>
      <p:ext uri="{BB962C8B-B14F-4D97-AF65-F5344CB8AC3E}">
        <p14:creationId xmlns:p14="http://schemas.microsoft.com/office/powerpoint/2010/main" val="40232103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2018</a:t>
            </a:r>
            <a:r>
              <a:rPr lang="zh-CN" altLang="en-US" dirty="0"/>
              <a:t>、</a:t>
            </a:r>
            <a:r>
              <a:rPr lang="en-US" altLang="zh-CN" dirty="0"/>
              <a:t>2019</a:t>
            </a:r>
            <a:r>
              <a:rPr lang="zh-CN" altLang="en-US"/>
              <a:t>年组队及队员选拔计划</a:t>
            </a:r>
          </a:p>
        </p:txBody>
      </p:sp>
      <p:sp>
        <p:nvSpPr>
          <p:cNvPr id="3" name="内容占位符 2"/>
          <p:cNvSpPr>
            <a:spLocks noGrp="1"/>
          </p:cNvSpPr>
          <p:nvPr>
            <p:ph idx="1"/>
          </p:nvPr>
        </p:nvSpPr>
        <p:spPr/>
        <p:txBody>
          <a:bodyPr/>
          <a:lstStyle/>
          <a:p>
            <a:r>
              <a:rPr lang="zh-CN" altLang="en-US" dirty="0" smtClean="0"/>
              <a:t>队员要求</a:t>
            </a:r>
            <a:endParaRPr lang="en-US" altLang="zh-CN" dirty="0"/>
          </a:p>
          <a:p>
            <a:pPr lvl="1"/>
            <a:r>
              <a:rPr lang="en-US" altLang="zh-CN" dirty="0" smtClean="0"/>
              <a:t>8</a:t>
            </a:r>
            <a:r>
              <a:rPr lang="zh-CN" altLang="en-US" dirty="0" smtClean="0"/>
              <a:t>名</a:t>
            </a:r>
            <a:r>
              <a:rPr lang="zh-CN" altLang="en-US" dirty="0"/>
              <a:t>计算机专业学生</a:t>
            </a:r>
            <a:r>
              <a:rPr lang="zh-CN" altLang="en-US" dirty="0" smtClean="0"/>
              <a:t>，</a:t>
            </a:r>
            <a:r>
              <a:rPr lang="en-US" altLang="zh-CN" dirty="0" smtClean="0"/>
              <a:t>4</a:t>
            </a:r>
            <a:r>
              <a:rPr lang="zh-CN" altLang="en-US" dirty="0" smtClean="0"/>
              <a:t>名</a:t>
            </a:r>
            <a:r>
              <a:rPr lang="zh-CN" altLang="en-US" dirty="0"/>
              <a:t>外院其它专业学生（要求热爱计算机，编程能力较强）</a:t>
            </a:r>
            <a:r>
              <a:rPr lang="zh-CN" altLang="en-US" dirty="0" smtClean="0"/>
              <a:t>。</a:t>
            </a:r>
            <a:endParaRPr lang="en-US" altLang="zh-CN" dirty="0" smtClean="0"/>
          </a:p>
          <a:p>
            <a:pPr lvl="1"/>
            <a:r>
              <a:rPr lang="en-US" altLang="zh-CN" dirty="0"/>
              <a:t>GPA</a:t>
            </a:r>
            <a:r>
              <a:rPr lang="zh-CN" altLang="en-US" dirty="0"/>
              <a:t>不低于</a:t>
            </a:r>
            <a:r>
              <a:rPr lang="en-US" altLang="zh-CN" dirty="0"/>
              <a:t>3.0, </a:t>
            </a:r>
            <a:r>
              <a:rPr lang="zh-CN" altLang="en-US" dirty="0">
                <a:solidFill>
                  <a:schemeClr val="accent1"/>
                </a:solidFill>
              </a:rPr>
              <a:t>学有余力</a:t>
            </a:r>
            <a:r>
              <a:rPr lang="zh-CN" altLang="en-US" dirty="0" smtClean="0"/>
              <a:t>。</a:t>
            </a:r>
            <a:endParaRPr lang="zh-CN" altLang="en-US" dirty="0"/>
          </a:p>
          <a:p>
            <a:pPr lvl="1"/>
            <a:r>
              <a:rPr lang="zh-CN" altLang="en-US" dirty="0" smtClean="0"/>
              <a:t>正式报名参赛后，承诺无</a:t>
            </a:r>
            <a:r>
              <a:rPr lang="zh-CN" altLang="en-US" dirty="0"/>
              <a:t>考“</a:t>
            </a:r>
            <a:r>
              <a:rPr lang="en-US" altLang="zh-CN" dirty="0"/>
              <a:t>G”</a:t>
            </a:r>
            <a:r>
              <a:rPr lang="zh-CN" altLang="en-US" dirty="0"/>
              <a:t>考“托”计划及申报其它离校学习或创新实践</a:t>
            </a:r>
            <a:r>
              <a:rPr lang="zh-CN" altLang="en-US" dirty="0" smtClean="0"/>
              <a:t>计划</a:t>
            </a:r>
            <a:endParaRPr lang="en-US" altLang="zh-CN" dirty="0" smtClean="0"/>
          </a:p>
          <a:p>
            <a:pPr lvl="1"/>
            <a:r>
              <a:rPr lang="zh-CN" altLang="en-US" dirty="0" smtClean="0">
                <a:solidFill>
                  <a:schemeClr val="accent1"/>
                </a:solidFill>
              </a:rPr>
              <a:t>慎重</a:t>
            </a:r>
            <a:r>
              <a:rPr lang="zh-CN" altLang="en-US" dirty="0">
                <a:solidFill>
                  <a:schemeClr val="accent1"/>
                </a:solidFill>
              </a:rPr>
              <a:t>决定，决不放弃</a:t>
            </a:r>
            <a:r>
              <a:rPr lang="zh-CN" altLang="en-US" dirty="0" smtClean="0">
                <a:solidFill>
                  <a:schemeClr val="accent1"/>
                </a:solidFill>
              </a:rPr>
              <a:t>！</a:t>
            </a:r>
            <a:endParaRPr lang="en-US" altLang="zh-CN" dirty="0" smtClean="0"/>
          </a:p>
          <a:p>
            <a:r>
              <a:rPr lang="zh-CN" altLang="en-US" dirty="0" smtClean="0"/>
              <a:t>报名截止</a:t>
            </a:r>
            <a:r>
              <a:rPr lang="zh-CN" altLang="en-US" dirty="0"/>
              <a:t>：</a:t>
            </a:r>
            <a:r>
              <a:rPr lang="en-US" altLang="zh-CN" dirty="0" smtClean="0"/>
              <a:t> 1</a:t>
            </a:r>
            <a:r>
              <a:rPr lang="zh-CN" altLang="en-US" dirty="0" smtClean="0"/>
              <a:t>月</a:t>
            </a:r>
            <a:r>
              <a:rPr lang="en-US" altLang="zh-CN" dirty="0"/>
              <a:t>20</a:t>
            </a:r>
            <a:r>
              <a:rPr lang="zh-CN" altLang="en-US" dirty="0"/>
              <a:t>日</a:t>
            </a:r>
            <a:r>
              <a:rPr lang="en-US" altLang="zh-CN" dirty="0"/>
              <a:t>, </a:t>
            </a:r>
            <a:r>
              <a:rPr lang="zh-CN" altLang="en-US" dirty="0"/>
              <a:t>提交个人学习背景调查</a:t>
            </a:r>
            <a:r>
              <a:rPr lang="en-US" altLang="zh-CN" dirty="0"/>
              <a:t>(</a:t>
            </a:r>
            <a:r>
              <a:rPr lang="zh-CN" altLang="en-US" dirty="0"/>
              <a:t>会后发</a:t>
            </a:r>
            <a:r>
              <a:rPr lang="en-US" altLang="zh-CN" dirty="0"/>
              <a:t>)</a:t>
            </a:r>
            <a:endParaRPr lang="zh-CN" altLang="en-US" dirty="0"/>
          </a:p>
          <a:p>
            <a:r>
              <a:rPr lang="zh-CN" altLang="en-US" dirty="0" smtClean="0"/>
              <a:t>录取</a:t>
            </a:r>
            <a:r>
              <a:rPr lang="zh-CN" altLang="en-US" dirty="0"/>
              <a:t>通知</a:t>
            </a:r>
            <a:r>
              <a:rPr lang="zh-CN" altLang="en-US" dirty="0" smtClean="0"/>
              <a:t>：下学期开学后</a:t>
            </a:r>
            <a:endParaRPr lang="en-US" altLang="zh-CN" dirty="0" smtClean="0"/>
          </a:p>
          <a:p>
            <a:pPr marL="0" indent="0">
              <a:buNone/>
            </a:pPr>
            <a:endParaRPr lang="en-US" altLang="zh-CN" dirty="0"/>
          </a:p>
          <a:p>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65</a:t>
            </a:fld>
            <a:endParaRPr lang="en-US" altLang="zh-CN"/>
          </a:p>
        </p:txBody>
      </p:sp>
    </p:spTree>
    <p:extLst>
      <p:ext uri="{BB962C8B-B14F-4D97-AF65-F5344CB8AC3E}">
        <p14:creationId xmlns:p14="http://schemas.microsoft.com/office/powerpoint/2010/main" val="40718723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smtClean="0"/>
              <a:t>Page </a:t>
            </a:r>
            <a:fld id="{E6AC41E2-6E75-4510-A384-33CD3C7209CD}" type="slidenum">
              <a:rPr lang="de-DE" altLang="zh-CN" smtClean="0"/>
              <a:pPr>
                <a:defRPr/>
              </a:pPr>
              <a:t>66</a:t>
            </a:fld>
            <a:endParaRPr lang="en-GB" altLang="zh-CN"/>
          </a:p>
        </p:txBody>
      </p:sp>
      <p:sp>
        <p:nvSpPr>
          <p:cNvPr id="3" name="标题 2"/>
          <p:cNvSpPr>
            <a:spLocks noGrp="1"/>
          </p:cNvSpPr>
          <p:nvPr>
            <p:ph type="title"/>
          </p:nvPr>
        </p:nvSpPr>
        <p:spPr/>
        <p:txBody>
          <a:bodyPr/>
          <a:lstStyle/>
          <a:p>
            <a:r>
              <a:rPr lang="en-US" altLang="zh-CN" dirty="0"/>
              <a:t>Student Cluster Competition</a:t>
            </a:r>
            <a:endParaRPr lang="zh-CN" altLang="en-US" dirty="0"/>
          </a:p>
        </p:txBody>
      </p:sp>
      <p:sp>
        <p:nvSpPr>
          <p:cNvPr id="4" name="内容占位符 3"/>
          <p:cNvSpPr>
            <a:spLocks noGrp="1"/>
          </p:cNvSpPr>
          <p:nvPr>
            <p:ph idx="1"/>
          </p:nvPr>
        </p:nvSpPr>
        <p:spPr/>
        <p:txBody>
          <a:bodyPr/>
          <a:lstStyle/>
          <a:p>
            <a:r>
              <a:rPr lang="en-US" altLang="zh-CN" dirty="0"/>
              <a:t>http://www.studentclustercomp.com/category/sc16/</a:t>
            </a:r>
            <a:endParaRPr lang="zh-CN" altLang="en-US" dirty="0"/>
          </a:p>
        </p:txBody>
      </p:sp>
      <p:pic>
        <p:nvPicPr>
          <p:cNvPr id="5" name="图片 4"/>
          <p:cNvPicPr>
            <a:picLocks noChangeAspect="1"/>
          </p:cNvPicPr>
          <p:nvPr/>
        </p:nvPicPr>
        <p:blipFill rotWithShape="1">
          <a:blip r:embed="rId2"/>
          <a:srcRect t="10637"/>
          <a:stretch/>
        </p:blipFill>
        <p:spPr>
          <a:xfrm>
            <a:off x="899592" y="1628799"/>
            <a:ext cx="7344816" cy="4615361"/>
          </a:xfrm>
          <a:prstGeom prst="rect">
            <a:avLst/>
          </a:prstGeom>
        </p:spPr>
      </p:pic>
    </p:spTree>
    <p:extLst>
      <p:ext uri="{BB962C8B-B14F-4D97-AF65-F5344CB8AC3E}">
        <p14:creationId xmlns:p14="http://schemas.microsoft.com/office/powerpoint/2010/main" val="357936497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latin typeface="微软雅黑" panose="020B0503020204020204" pitchFamily="34" charset="-122"/>
                <a:ea typeface="微软雅黑" panose="020B0503020204020204" pitchFamily="34" charset="-122"/>
              </a:rPr>
              <a:t>Student Cluster </a:t>
            </a:r>
            <a:r>
              <a:rPr lang="zh-CN" altLang="zh-CN" dirty="0" smtClean="0">
                <a:latin typeface="微软雅黑" panose="020B0503020204020204" pitchFamily="34" charset="-122"/>
                <a:ea typeface="微软雅黑" panose="020B0503020204020204" pitchFamily="34" charset="-122"/>
              </a:rPr>
              <a:t>Competition</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r>
              <a:rPr lang="zh-CN" altLang="zh-CN" b="0" dirty="0">
                <a:latin typeface="微软雅黑" panose="020B0503020204020204" pitchFamily="34" charset="-122"/>
                <a:ea typeface="微软雅黑" panose="020B0503020204020204" pitchFamily="34" charset="-122"/>
              </a:rPr>
              <a:t>Serious hardware. Real science. Student supercomputing lives here</a:t>
            </a:r>
            <a:endParaRPr lang="en-US" altLang="zh-CN" dirty="0" smtClean="0"/>
          </a:p>
          <a:p>
            <a:r>
              <a:rPr lang="en-US" altLang="zh-CN" dirty="0" smtClean="0"/>
              <a:t>http</a:t>
            </a:r>
            <a:r>
              <a:rPr lang="en-US" altLang="zh-CN" dirty="0"/>
              <a:t>://www.studentclustercomp.com/category/history/</a:t>
            </a:r>
            <a:endParaRPr lang="zh-CN" altLang="en-US" dirty="0"/>
          </a:p>
        </p:txBody>
      </p:sp>
      <p:sp>
        <p:nvSpPr>
          <p:cNvPr id="4" name="日期占位符 3"/>
          <p:cNvSpPr>
            <a:spLocks noGrp="1"/>
          </p:cNvSpPr>
          <p:nvPr>
            <p:ph type="dt" sz="half" idx="10"/>
          </p:nvPr>
        </p:nvSpPr>
        <p:spPr/>
        <p:txBody>
          <a:bodyPr/>
          <a:lstStyle/>
          <a:p>
            <a:pPr>
              <a:defRPr/>
            </a:pPr>
            <a:fld id="{AACC5C93-C28E-464B-BC92-5670BB9FBB57}" type="datetime1">
              <a:rPr lang="zh-CN" altLang="en-US" smtClean="0"/>
              <a:pPr>
                <a:defRPr/>
              </a:pPr>
              <a:t>2017/12/12</a:t>
            </a:fld>
            <a:endParaRPr lang="en-US" altLang="zh-CN"/>
          </a:p>
        </p:txBody>
      </p:sp>
      <p:sp>
        <p:nvSpPr>
          <p:cNvPr id="5" name="灯片编号占位符 4"/>
          <p:cNvSpPr>
            <a:spLocks noGrp="1"/>
          </p:cNvSpPr>
          <p:nvPr>
            <p:ph type="sldNum" sz="quarter" idx="12"/>
          </p:nvPr>
        </p:nvSpPr>
        <p:spPr/>
        <p:txBody>
          <a:bodyPr/>
          <a:lstStyle/>
          <a:p>
            <a:pPr>
              <a:defRPr/>
            </a:pPr>
            <a:fld id="{45A6C402-C107-4861-86F4-B9E6E3C1C83B}" type="slidenum">
              <a:rPr lang="en-US" altLang="zh-CN" smtClean="0"/>
              <a:pPr>
                <a:defRPr/>
              </a:pPr>
              <a:t>67</a:t>
            </a:fld>
            <a:endParaRPr lang="en-US" altLang="zh-CN"/>
          </a:p>
        </p:txBody>
      </p:sp>
      <p:pic>
        <p:nvPicPr>
          <p:cNvPr id="1027" name="Picture 3" descr="http://studentclustercomp.com/wp/wp-content/themes/debut/Gabriel-FinalLogo-whit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717165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214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1"/>
          <p:cNvSpPr txBox="1">
            <a:spLocks noChangeArrowheads="1"/>
          </p:cNvSpPr>
          <p:nvPr/>
        </p:nvSpPr>
        <p:spPr bwMode="auto">
          <a:xfrm>
            <a:off x="1331913" y="2708275"/>
            <a:ext cx="6911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buChar char="l"/>
              <a:defRPr sz="24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000" b="1">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4800" dirty="0" smtClean="0">
                <a:solidFill>
                  <a:srgbClr val="FF0000"/>
                </a:solidFill>
                <a:latin typeface="华文隶书" panose="02010800040101010101" pitchFamily="2" charset="-122"/>
                <a:ea typeface="华文隶书" panose="02010800040101010101" pitchFamily="2" charset="-122"/>
              </a:rPr>
              <a:t>谢谢大家！</a:t>
            </a:r>
            <a:endParaRPr lang="zh-CN" altLang="en-US" sz="4800" dirty="0">
              <a:solidFill>
                <a:srgbClr val="FF0000"/>
              </a:solidFill>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口号</a:t>
            </a:r>
            <a:endParaRPr lang="zh-CN" altLang="en-US" dirty="0"/>
          </a:p>
        </p:txBody>
      </p:sp>
      <p:sp>
        <p:nvSpPr>
          <p:cNvPr id="3" name="内容占位符 2"/>
          <p:cNvSpPr>
            <a:spLocks noGrp="1"/>
          </p:cNvSpPr>
          <p:nvPr>
            <p:ph idx="1"/>
          </p:nvPr>
        </p:nvSpPr>
        <p:spPr/>
        <p:txBody>
          <a:bodyPr/>
          <a:lstStyle/>
          <a:p>
            <a:r>
              <a:rPr lang="en-US" altLang="zh-CN" dirty="0" smtClean="0"/>
              <a:t>ISC16: You See the Challenge</a:t>
            </a:r>
            <a:r>
              <a:rPr lang="zh-CN" altLang="en-US" dirty="0" smtClean="0"/>
              <a:t>，</a:t>
            </a:r>
            <a:r>
              <a:rPr lang="en-US" altLang="zh-CN" dirty="0"/>
              <a:t>W</a:t>
            </a:r>
            <a:r>
              <a:rPr lang="en-US" altLang="zh-CN" dirty="0" smtClean="0"/>
              <a:t>e </a:t>
            </a:r>
            <a:r>
              <a:rPr lang="en-US" altLang="zh-CN" dirty="0"/>
              <a:t>S</a:t>
            </a:r>
            <a:r>
              <a:rPr lang="en-US" altLang="zh-CN" dirty="0" smtClean="0"/>
              <a:t>ee </a:t>
            </a:r>
            <a:r>
              <a:rPr lang="en-US" altLang="zh-CN" dirty="0"/>
              <a:t>the </a:t>
            </a:r>
            <a:r>
              <a:rPr lang="en-US" altLang="zh-CN" dirty="0" smtClean="0"/>
              <a:t>Future</a:t>
            </a:r>
          </a:p>
          <a:p>
            <a:pPr lvl="0">
              <a:spcAft>
                <a:spcPct val="35000"/>
              </a:spcAft>
            </a:pPr>
            <a:r>
              <a:rPr lang="en-US" altLang="zh-CN" dirty="0" smtClean="0"/>
              <a:t>SC16: </a:t>
            </a:r>
            <a:r>
              <a:rPr lang="en-US" altLang="zh-CN" dirty="0"/>
              <a:t>No P</a:t>
            </a:r>
            <a:r>
              <a:rPr lang="en-US" altLang="zh-CN" dirty="0" smtClean="0"/>
              <a:t>erfect, But</a:t>
            </a:r>
            <a:r>
              <a:rPr lang="en-US" altLang="zh-CN" dirty="0"/>
              <a:t> </a:t>
            </a:r>
            <a:r>
              <a:rPr lang="en-US" altLang="zh-CN" dirty="0" smtClean="0"/>
              <a:t>Better</a:t>
            </a:r>
            <a:r>
              <a:rPr lang="en-US" altLang="zh-CN" dirty="0"/>
              <a:t>!</a:t>
            </a:r>
            <a:endParaRPr lang="en-US" altLang="zh-CN" dirty="0">
              <a:solidFill>
                <a:schemeClr val="bg1"/>
              </a:solidFill>
            </a:endParaRPr>
          </a:p>
          <a:p>
            <a:endParaRPr lang="en-US" altLang="zh-CN" dirty="0"/>
          </a:p>
          <a:p>
            <a:endParaRPr lang="zh-CN" altLang="en-US" dirty="0"/>
          </a:p>
        </p:txBody>
      </p:sp>
      <p:sp>
        <p:nvSpPr>
          <p:cNvPr id="4" name="日期占位符 3"/>
          <p:cNvSpPr>
            <a:spLocks noGrp="1"/>
          </p:cNvSpPr>
          <p:nvPr>
            <p:ph type="dt" sz="half" idx="10"/>
          </p:nvPr>
        </p:nvSpPr>
        <p:spPr/>
        <p:txBody>
          <a:bodyPr/>
          <a:lstStyle/>
          <a:p>
            <a:pPr>
              <a:defRPr/>
            </a:pPr>
            <a:fld id="{F7E30E18-D6F6-4D0E-A5D5-B40D0D371593}" type="datetime1">
              <a:rPr lang="zh-CN" altLang="en-US" smtClean="0"/>
              <a:pPr>
                <a:defRPr/>
              </a:pPr>
              <a:t>2017/12/12</a:t>
            </a:fld>
            <a:endParaRPr lang="en-US" altLang="zh-CN"/>
          </a:p>
        </p:txBody>
      </p:sp>
      <p:sp>
        <p:nvSpPr>
          <p:cNvPr id="5" name="页脚占位符 4"/>
          <p:cNvSpPr>
            <a:spLocks noGrp="1"/>
          </p:cNvSpPr>
          <p:nvPr>
            <p:ph type="ftr" sz="quarter" idx="11"/>
          </p:nvPr>
        </p:nvSpPr>
        <p:spPr/>
        <p:txBody>
          <a:bodyPr/>
          <a:lstStyle/>
          <a:p>
            <a:pPr>
              <a:defRPr/>
            </a:pPr>
            <a:r>
              <a:rPr lang="en-US" altLang="zh-CN" smtClean="0"/>
              <a:t>An Hong CS USTC </a:t>
            </a:r>
            <a:endParaRPr lang="en-US" altLang="zh-CN"/>
          </a:p>
        </p:txBody>
      </p:sp>
      <p:sp>
        <p:nvSpPr>
          <p:cNvPr id="6" name="灯片编号占位符 5"/>
          <p:cNvSpPr>
            <a:spLocks noGrp="1"/>
          </p:cNvSpPr>
          <p:nvPr>
            <p:ph type="sldNum" sz="quarter" idx="12"/>
          </p:nvPr>
        </p:nvSpPr>
        <p:spPr/>
        <p:txBody>
          <a:bodyPr/>
          <a:lstStyle/>
          <a:p>
            <a:pPr>
              <a:defRPr/>
            </a:pPr>
            <a:fld id="{706418E8-DE20-4ABA-AF93-FCFAA1DA8DD4}" type="slidenum">
              <a:rPr lang="en-US" altLang="zh-CN" smtClean="0"/>
              <a:pPr>
                <a:defRPr/>
              </a:pPr>
              <a:t>7</a:t>
            </a:fld>
            <a:endParaRPr lang="en-US" altLang="zh-CN"/>
          </a:p>
        </p:txBody>
      </p:sp>
    </p:spTree>
    <p:extLst>
      <p:ext uri="{BB962C8B-B14F-4D97-AF65-F5344CB8AC3E}">
        <p14:creationId xmlns:p14="http://schemas.microsoft.com/office/powerpoint/2010/main" val="3408301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r>
              <a:rPr lang="zh-CN" altLang="en-US" dirty="0" smtClean="0"/>
              <a:t>合作伙伴：系统集成</a:t>
            </a:r>
            <a:r>
              <a:rPr lang="zh-CN" altLang="en-US" dirty="0"/>
              <a:t>商，部件供应</a:t>
            </a:r>
            <a:r>
              <a:rPr lang="zh-CN" altLang="en-US" dirty="0" smtClean="0"/>
              <a:t>商，大学和研究机构</a:t>
            </a:r>
          </a:p>
        </p:txBody>
      </p:sp>
      <p:sp>
        <p:nvSpPr>
          <p:cNvPr id="6147" name="日期占位符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1800" b="1">
                <a:solidFill>
                  <a:schemeClr val="tx1"/>
                </a:solidFill>
                <a:latin typeface="Arial" panose="020B0604020202020204" pitchFamily="34" charset="0"/>
                <a:ea typeface="黑体" panose="02010609060101010101" pitchFamily="49" charset="-122"/>
              </a:defRPr>
            </a:lvl1pPr>
            <a:lvl2pPr marL="557213" indent="-214313">
              <a:spcBef>
                <a:spcPct val="20000"/>
              </a:spcBef>
              <a:buFont typeface="Wingdings" panose="05000000000000000000" pitchFamily="2" charset="2"/>
              <a:buChar char="l"/>
              <a:defRPr sz="1500" b="1">
                <a:solidFill>
                  <a:schemeClr val="tx1"/>
                </a:solidFill>
                <a:latin typeface="Arial" panose="020B0604020202020204" pitchFamily="34" charset="0"/>
                <a:ea typeface="楷体_GB2312" pitchFamily="49" charset="-122"/>
              </a:defRPr>
            </a:lvl2pPr>
            <a:lvl3pPr marL="857250" indent="-171450">
              <a:spcBef>
                <a:spcPct val="20000"/>
              </a:spcBef>
              <a:buFont typeface="Gungsuh" pitchFamily="18" charset="-127"/>
              <a:buChar char="-"/>
              <a:defRPr sz="1800" b="1">
                <a:solidFill>
                  <a:schemeClr val="tx1"/>
                </a:solidFill>
                <a:latin typeface="Arial" panose="020B0604020202020204" pitchFamily="34" charset="0"/>
                <a:ea typeface="宋体" panose="02010600030101010101" pitchFamily="2" charset="-122"/>
              </a:defRPr>
            </a:lvl3pPr>
            <a:lvl4pPr marL="1200150" indent="-171450">
              <a:spcBef>
                <a:spcPct val="20000"/>
              </a:spcBef>
              <a:buChar char="•"/>
              <a:defRPr sz="1200">
                <a:solidFill>
                  <a:schemeClr val="tx1"/>
                </a:solidFill>
                <a:latin typeface="Arial" panose="020B0604020202020204" pitchFamily="34" charset="0"/>
                <a:ea typeface="黑体" panose="02010609060101010101" pitchFamily="49" charset="-122"/>
              </a:defRPr>
            </a:lvl4pPr>
            <a:lvl5pPr marL="1543050" indent="-171450">
              <a:spcBef>
                <a:spcPct val="20000"/>
              </a:spcBef>
              <a:buChar char="»"/>
              <a:defRPr sz="1500">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spcBef>
                <a:spcPct val="0"/>
              </a:spcBef>
              <a:buFontTx/>
              <a:buNone/>
            </a:pPr>
            <a:fld id="{9B597306-76F1-435E-8D34-15714C50285A}" type="datetime1">
              <a:rPr lang="zh-CN" altLang="en-US" sz="1050" b="0">
                <a:ea typeface="宋体" panose="02010600030101010101" pitchFamily="2" charset="-122"/>
              </a:rPr>
              <a:pPr>
                <a:spcBef>
                  <a:spcPct val="0"/>
                </a:spcBef>
                <a:buFontTx/>
                <a:buNone/>
              </a:pPr>
              <a:t>2017/12/12</a:t>
            </a:fld>
            <a:endParaRPr lang="en-US" altLang="zh-CN" sz="1050" b="0">
              <a:ea typeface="宋体" panose="02010600030101010101" pitchFamily="2" charset="-122"/>
            </a:endParaRPr>
          </a:p>
        </p:txBody>
      </p:sp>
      <p:sp>
        <p:nvSpPr>
          <p:cNvPr id="6148"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1800" b="1">
                <a:solidFill>
                  <a:schemeClr val="tx1"/>
                </a:solidFill>
                <a:latin typeface="Arial" panose="020B0604020202020204" pitchFamily="34" charset="0"/>
                <a:ea typeface="黑体" panose="02010609060101010101" pitchFamily="49" charset="-122"/>
              </a:defRPr>
            </a:lvl1pPr>
            <a:lvl2pPr marL="557213" indent="-214313">
              <a:spcBef>
                <a:spcPct val="20000"/>
              </a:spcBef>
              <a:buFont typeface="Wingdings" panose="05000000000000000000" pitchFamily="2" charset="2"/>
              <a:buChar char="l"/>
              <a:defRPr sz="1500" b="1">
                <a:solidFill>
                  <a:schemeClr val="tx1"/>
                </a:solidFill>
                <a:latin typeface="Arial" panose="020B0604020202020204" pitchFamily="34" charset="0"/>
                <a:ea typeface="楷体_GB2312" pitchFamily="49" charset="-122"/>
              </a:defRPr>
            </a:lvl2pPr>
            <a:lvl3pPr marL="857250" indent="-171450">
              <a:spcBef>
                <a:spcPct val="20000"/>
              </a:spcBef>
              <a:buFont typeface="Gungsuh" pitchFamily="18" charset="-127"/>
              <a:buChar char="-"/>
              <a:defRPr sz="1800" b="1">
                <a:solidFill>
                  <a:schemeClr val="tx1"/>
                </a:solidFill>
                <a:latin typeface="Arial" panose="020B0604020202020204" pitchFamily="34" charset="0"/>
                <a:ea typeface="宋体" panose="02010600030101010101" pitchFamily="2" charset="-122"/>
              </a:defRPr>
            </a:lvl3pPr>
            <a:lvl4pPr marL="1200150" indent="-171450">
              <a:spcBef>
                <a:spcPct val="20000"/>
              </a:spcBef>
              <a:buChar char="•"/>
              <a:defRPr sz="1200">
                <a:solidFill>
                  <a:schemeClr val="tx1"/>
                </a:solidFill>
                <a:latin typeface="Arial" panose="020B0604020202020204" pitchFamily="34" charset="0"/>
                <a:ea typeface="黑体" panose="02010609060101010101" pitchFamily="49" charset="-122"/>
              </a:defRPr>
            </a:lvl4pPr>
            <a:lvl5pPr marL="1543050" indent="-171450">
              <a:spcBef>
                <a:spcPct val="20000"/>
              </a:spcBef>
              <a:buChar char="»"/>
              <a:defRPr sz="1500">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spcBef>
                <a:spcPct val="0"/>
              </a:spcBef>
              <a:buFontTx/>
              <a:buNone/>
            </a:pPr>
            <a:fld id="{A518F142-463D-4987-8EC4-801741C73C50}" type="slidenum">
              <a:rPr lang="en-US" altLang="zh-CN" sz="1050" b="0">
                <a:ea typeface="宋体" panose="02010600030101010101" pitchFamily="2" charset="-122"/>
              </a:rPr>
              <a:pPr>
                <a:spcBef>
                  <a:spcPct val="0"/>
                </a:spcBef>
                <a:buFontTx/>
                <a:buNone/>
              </a:pPr>
              <a:t>8</a:t>
            </a:fld>
            <a:endParaRPr lang="en-US" altLang="zh-CN" sz="1050" b="0">
              <a:ea typeface="宋体" panose="02010600030101010101" pitchFamily="2" charset="-122"/>
            </a:endParaRPr>
          </a:p>
        </p:txBody>
      </p:sp>
      <p:pic>
        <p:nvPicPr>
          <p:cNvPr id="6" name="图片 5" descr="Sugon.png"/>
          <p:cNvPicPr>
            <a:picLocks noChangeAspect="1"/>
          </p:cNvPicPr>
          <p:nvPr/>
        </p:nvPicPr>
        <p:blipFill rotWithShape="1">
          <a:blip r:embed="rId2"/>
          <a:srcRect l="6720" t="9417" r="6428" b="4609"/>
          <a:stretch/>
        </p:blipFill>
        <p:spPr>
          <a:xfrm>
            <a:off x="564541" y="1129160"/>
            <a:ext cx="2229539" cy="1348954"/>
          </a:xfrm>
          <a:prstGeom prst="rect">
            <a:avLst/>
          </a:prstGeom>
          <a:ln>
            <a:noFill/>
          </a:ln>
          <a:effectLst>
            <a:outerShdw blurRad="190500" algn="tl" rotWithShape="0">
              <a:srgbClr val="000000">
                <a:alpha val="70000"/>
              </a:srgbClr>
            </a:outerShdw>
          </a:effectLst>
        </p:spPr>
      </p:pic>
      <p:pic>
        <p:nvPicPr>
          <p:cNvPr id="6150" name="图片 9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3841" y="1058056"/>
            <a:ext cx="1703793" cy="17014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5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233" y="2535024"/>
            <a:ext cx="1430778" cy="8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https://upload.wikimedia.org/wikipedia/commons/thumb/c/c9/Intel-logo.svg/150px-Intel-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509" y="2628782"/>
            <a:ext cx="1268946" cy="83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descr="https://upload.wikimedia.org/wikipedia/zh/thumb/2/21/Nvidia_logo.svg/1280px-Nvidia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3163" y="2493405"/>
            <a:ext cx="1251689" cy="100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3" descr="http://www.paratera.com/imageRepository/968210ad-62df-486f-b538-cfc99f9b8a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4504" y="3634641"/>
            <a:ext cx="2367194" cy="90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5" descr="http://www.cnw.com.cn/resources/2010_11/2010_11_21/20101121446129290235296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435" y="2637594"/>
            <a:ext cx="1150021" cy="87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SuperMicro logo”的图片搜索结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1396" y="1121386"/>
            <a:ext cx="2384820" cy="130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GI”的图片搜索结果"/>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589" y="4382562"/>
            <a:ext cx="1182235" cy="64741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t="18468" b="22145"/>
          <a:stretch/>
        </p:blipFill>
        <p:spPr>
          <a:xfrm>
            <a:off x="1754997" y="5416917"/>
            <a:ext cx="1859855" cy="1104521"/>
          </a:xfrm>
          <a:prstGeom prst="rect">
            <a:avLst/>
          </a:prstGeom>
        </p:spPr>
      </p:pic>
      <p:sp>
        <p:nvSpPr>
          <p:cNvPr id="3" name="AutoShape 2" descr="data:image/jpeg;base64,/9j/4AAQSkZJRgABAQAAAQABAAD/2wBDAAgGBgcGBQgHBwcJCQgKDBQNDAsLDBkSEw8UHRofHh0aHBwgJC4nICIsIxwcKDcpLDAxNDQ0Hyc5PTgyPC4zNDL/2wBDAQkJCQwLDBgNDRgyIRwhMjIyMjIyMjIyMjIyMjIyMjIyMjIyMjIyMjIyMjIyMjIyMjIyMjIyMjIyMjIyMjIyMjL/wAARCACOAfQDASIAAhEBAxEB/8QAHAABAAICAwEAAAAAAAAAAAAAAAYHAQUDBAgC/8QAShAAAQQCAAQDBQQGBQkHBQAAAQACAwQFEQYSITETQVEHFCJhcTKBkaEVFiNSscEXQmKTwiQzN1VygpKy0iU0Q1NUY/F0oqPR8P/EABsBAQACAwEBAAAAAAAAAAAAAAABAgMEBQYH/8QALxEBAAICAQIDBgYCAwAAAAAAAAECAxEEEiEFMVEGE0FhcaEWIpGxwdEygTNS8f/aAAwDAQACEQMRAD8Av9ERAREQEREBERAREQEREBERAREQEREBERAREQEREBERAREQEREBERAREQEREBERAREQEREBERAREQEREBERAREQEREBERAREQEREBERAREQEREBERAREQEREBERAREQEREHzv5r5JR55Wk+ipbPe1HOUs9dq1W1fBgmfEwvjJPwnXU7HmFFrRXzbXD4WXl2muLXb1XYioP+l3ib92l/cu/6k/pd4m/dpf3Lv+pY/fVdP8Pc30j9V9AodDqqG/pc4m7apf3Lv+pW1whkrWY4YpZC62MWJmuLhGNN1zEDQ+gCtW8WnUNLm+Gcjh0i+XWpnXaUiREV3PEREBERAREQEREBERAREQEREBERAREQEREBERAREQEREBERAREQEREBERAREQEREBERAREQEREBERAREQEREBERBjyXxvfmhcAO+lHMzxxgcEXMt3mOnb0MUXxv36EDt9+kmYjzXx4cmW3TSszPySXaKqLftpgYSKeHllH700wj/IB38Vrne2i7zfBiIQ30Mzifx0qe8q6VPBObaN9Gv9wuKR4bG4nsBsk+S8r3Jzbv2LJ3uaV0h38zv+atGP2sz5cHHNw4isWgYIXtscwD3/C3YLR02Qqvu4+3jrj6tyB8M8Z0WPH5j1Hz7LDltFtad/wHh34mS8Z41adajceXffk6iJpFieoZ816f4Xre5cM4yu4adHWjDvryjf5rzNUrut24K7ftSyNYPvOl6tiaGRhjQAANADyWfD8ZeR9qMn/HT6z+z73sJ2b2WpyvEGJwcXNkr8cII2Gvd8Tvo0dT9wUMv+2LDwktp07VnXZxAY0/id/ks02iPN5rBweRnjeOkzH2/VZe1jaqE+214J5cC0jyJta/wLlg9tcLnas4WSNvrHOHn8C0KnvK+rbnwXnRG/d/eP7WwDruQvre1D8F7Q8FnrUdSvLNFal3ywyxEE6G+42Ow9VLxvSyRMT5Oflw5MNujJWYn5vpEXUtX6lFrX27UFdr3crTNIGBx9BvuUY3b2sbUUfxrSZxVHivFpmo+v43vnvLeUO2Ry+m+nqtrPnKDcZeu1rMNsU4XSyNgla4jTS7XQ9N6UbgbdY2oFH7SjLG2RnD91zHgOaQ9vUFdrE8dsymcq4p+Ks1ZLAcWvkeCAGtLvL6J1QaTPabUHk47tHKxY6DhzICw7b3Nn1GfDB+JzR/W7HS7MfHNO3bxUOPjMrLth9eXxNsfC5oB6j1O06oNJftNqP8QcRDh80pZakklWecQyzNd/md9iR3Pn+H03pJ+P3UqeUfaoBt2pcFaGu151PvsQ7XXoHHt6eqTMQJ5tNqM5ziZ2Bo0LFjHSyTW3BhhZINsfy71s9D5j7lop/apim4Y2ooZPfifhpyhwJG9b5w0t+ffyTcCw0WhwnFWI4i52Y6yZJWMD5I3RuaWb+o0fu2t8pBERAREQEREBERAREQEREBERAREQEREBERAREQEREBERAREQEREBERBx9NjouOaaOvG6SRwaxoJcSdAAdSVyqq/a1xI+tWhwVZ5a+dviWCO/h70G/eQd/T5qLW6Y22OFxbcnPXFX4/aGk4y9pNrKTPoYWZ9akDyunbsSTfQ92t/M/kq4J31PUp59V9E76LTtabT3fSOJwcPFx9FI1+8/V8Jpdulj7mSseBSrTWZdb5Y2F2h6nXZSOL2acVys5v0ZyjyDpowf8AmSKzPkvl5mDDOsl4j6zEOvwBX9545xMZB02UyH5crS7+QV3cTcKY3iakYbUQZM0HwbDPtxn+Y9R/8qA+zzg3NYbi33rKUDBFHA8sfzscC46GvhJ8iVcAOz1Wzjr+XUvFeNc3q5dcmC3lEd4n5y8z8S8MZLhi74FyPmicf2Vho+CQfL0PqFo9F3f8V6oyOMqZSlJVvQsmgkGnMeOn1+R+ao/jT2eW+HnvtUuezjj1J7vh/wBoeY/tfjrzxXxzHeHa8L8dpn1iz9rfaf6louDqvvfGWJi9LLJD9Gnm/kvSGQsCljrNk9oonPP3AlUR7K6wn45rSEf93hkk/wDt5P8AErc47sirwTlpDobgdH/x/D/iV8Xasy5njs+959Mfyj7y85TWJrU757M0k0zzt0kji5zj8yeq4+6wuWGGWeZsMMb5JHHTWMaXEn5Ad1rvZV6MVPk406eiklb2f8U24w+LDTgHylc2M/g4grjt8D8S0ml0+HtEDv4QEn/KSp6Z9GGOfxpnpjJXf1htfZVW9446ryEb8CGSX6dOT/EvQXmqX9jmPe3N5SeWNzHwQtiIcNEczt6P/ArpWxij8rxHj+X3nMn5REfz/LKgntJrS2MfivDozXWx3mvkhiYXFzQDsaHqp2saWSY24qkJX0P1xgI4Ousg90IOO8F3O93M79oBrevLfyW74fryw8OcbSHGWMfDLDI6KCaMtLW+G/p19FM5cBNJxvDnjYj8GKoa4i18Xcne/vWzytI5LEXaIeGGzA+EPI3y8zSN6+9V6U7Ujk4IBgcbNA7h92xAHNbMfeubk+ISDeg3e9/LS2fCdqrb40wU0VWjVlBstljqAho1G7ROyfn1B0pFW9mluvXZE3MY/TRr48JBIfvc7qfvXcw/AVjGcTU8tLkq0wrh48OGgyvvbS3+p081Gp2nauclbx9Til02NsX7FKsA0WHWPjJ5htzSR1GyOnY+fRbgcRQsv4MyWWZOzUuyyyGjWIfK1waASCAHPOuuvl1U/m4QrS8RVrvh1f0fFWMRqGLYc4vLuYjsepB+vVdnJ8Oi5lMLarGGCLHzOkdGGa5tgDQ10HZOmUbQTjgUruWFuXIwQWPdYv8AIbQla6Nx+LZ5B30e3qoXRtVbWRrQ3GVmVTIDJIZZhyAHrr4j1126HqR816EnoVLBc+StA+Rw1zuja4/LuFGeH+EbFHJ38jmJKdma0GtEcMAEbA0a2AR31r8++0ms7Nohbr1pOCMHS/TET4v0k6OS6zYazmDjv4gD0DlrK958OMqTw425E9zxSF7G5PwPHLBoDlLXEDWiT0BPVWjnOG2ZN2NZEIIq1az480Jj6SDWiND5EroS8FutZVs1m2wUazXChShhDGQlw+0ddyDs/h1Tpk26fs+idMJso/G24xajAF63kBYfOA4jRGhrWvRT9Q3hDhTJcPTuNzLmzAyHwYa7AWsaObfMR69/xKmO1evkiWUWNrKkEWNhZQEREBE2iAixtZQERY2gyiIgIiICIiAiIgIiICIiAiIgIiICIiAiIg+CdDqvNfHV92Q41ychOxHMYmj0DBy/xB/Fek3t2CvL/EwLeK8x0I/y2Y9R/wC45Ys3lD0fs1WJ5Fp+Ov5arenbXfw+NmzGXqY+E6fYlDA7W+UeZ+gHVa9SXgS7FR42xU87g1glLNnsC9rmg/i4LXjvL2HLvamG96ecRMx9dL5weCpcP4+OlShDGt+07XxPd5ucfM//AN2W611WN/NZ8luvlt72vabWncyaXzsBHH4VV3tWzl7EZDCux9l8ErBLIeXzHwgAjsR36EKLW6Y3LPxOLblZoxUnUzv7Rtaewvl8bZGEOGwe4Kg3BvtCqcRhlS2W1clrrFv4ZPmwn+Hf6qd8wSJiY3CubBl4+SaZI1MItiuCsbheIJsrQHgmaIxuhaPgaS4Elvp2HTstX7Wrfu/BT4P/AFE8cf4Ev/wKeAqq/bTZLKGJq7/zkr5df7IA/wAai/ast3w3r5HNx9U7mJ/bv/CnmRue5rWglzjoAeZXojgzhGpwzjo9xtfekYDPKRs7PdoPk0fnraoDHTx1svTsSdY4rEb3j5BwJ/gvU0Tw+GN7SC0jex2IWHBEd5dz2lz5KxTHWdVne/np2NJyhZWNrYeQcTYmseXBrQ5wAJHc6/8AkrmWNhZQF17E4rVpZjG+Tw2l3JG3bnaG9AeZXYWg4ir8Rzsg/V+5VrPaXeKbLd8w6a18J+aiRjhviinxPSfNXDoponcs0D/tMPl9QVx4nib9J8R5TD+5+F7hr9t4vNz/AHa6fiVDOFcpxZk8NLcxEONdJJck94dJGGcx5YyDput93dV0cG/i4cZZs0YaByR170JCeQdf6vVV6vJOlk8S56vw3hpMhOPEIIbHFzaMjj5A/n9y0EXtOwEtAzF72WhE5/uzmn7QBPLza1s61tc3EeMdb4TGTy9eI5fH13zMcw7YyQDfY9HDYB0QeyquFzLONfHNkeRliXx5IxBX0H9exMgI8+gAHySbTEkQs6j7U+H56jJLb5asx+1D4bn8v3gdVv8AO55mF4ekzAgNiJgY7kDuXYc4AHZHzCrbgud1z2htfLO2zz1XBzvBiYDrWhqMlvTQ89rY+1ilXhqw3TdsNsTFsLKof+zLW7Jdy/Lp+ISJnWzSV5TjXHYeljLNyGz/ANoReJG2Fofro06PUfvhc/D3F2P4lmsxUo7LHVw0v8Zgb338z6KrKH6Pls8KS0rtud7cmxkrLBB8N24vs/2Trop1wn/pA4t3+/H/ADSLTMmm2zvGeH4cvMp5B8zZnxiVoZHzDlJI/iCtf/Spwz/5tn+5Kj3Gvvw9pWPON8P3tuOe6MSt23YExPQ9N67b6b0o1Dn883BZPKxyMdBbtGKT4zzV3EFw5Bv4Qebv/ZCibSaWpheOcJn8gKNF85nLS4B8RaNBM1xXXwuaoYvwHWJrWy8MeAYWfvHfTXfzGg0lQ7hZso9oOMdPIZJZMQyR7ydklzd9/v8AyWozOLyc/HuQx36QrSy3STLNzbNeDm2A4kANPKGjQ+m+qnqnRpYXE3GtPhnKUKdiLnbY+KWQOI8FmwA7QBLv63Qei2eG4lw/EDpW4y347oQC8eG9mge32gN9lT13HwS5mNvDN27lrkLmGE+B8EMbQehLvteXkB3776Sz2bZLD1KrsYXzR5qeRzp45oyC9w30B7aA330d7KRadmkrzPFVPBZjG4+eN733SQHMcP2fUAF2z26nr8iurmeNq2Hy+Oq+E2evbfyusRzAiPrrsN77g+ShGObNxX7RrDM7UfE2WCRjIHHRjY0lugfXo7r8yo5LFRjme0QYQBriBuazvp/vKOqTS/oblWd/JDZilcBvTHhx19y0+Y4ywWFtup373hWQ0O8PwXu2D26hpCjHs0x1LdzIRR1G2GfsN1JJHN5Tp3UPJ67aOyjntD5v1/fyc+/d2fY1vt8+imbTrZpMcV7UsBcqGS/I6hMHEeE5j5OnrzNbr1/BTGtYjtVorETuaOVgew6I20jYOj1C863/ABfdHc/j62Pt8mvy6q8wSPZ9sHRGK3/+JK2mSYbPJ3BjsVcvFpeK0L5iwHXNytJ19+l0eGc8OI8MzJNrOrte9zQxzubsdb3oKpsZia2Q4Ot5K1xHNFaZHKRTdOPj5RsDRO+vZfeDwVKfhB2RfxLJUsMZK4VGzNb1bvQ1vfXX5p1SaXjtR/iXievw1WrWLNexLFNL4ZdE3owepPb6DzWg4NyZxvszfk5S+d0XjSuDn9XEOPTZ38l1v1ps5ziHB1PCazFZWs501SZjX706Qfa158oKmbdjSd0MlUylOO3SnbNC8ba9p/I+h+RXeUEyE1T2b4qH9H4+aapYt7nkdJsxg+Xz6dB9Op33mdazDbrRWa7xJDKwPY9vZwI2CpiUOwiIpBERAREQEREBERAREQEREBERAREQce+utLz37S8U7G8Z2nBuorbWzsPzI07r/tAn716F6qIcf8KjibBh0AAv1iXwO7c3qw/XQ+8BUyV6q6h0/B+ZXi8qLW/xntP9vPACb11C+5Ypa074Zo3RzMcWvY8aLSO4IXGtR9Hi1b17LJ4f9q9zGwsrZaA3YmjlErHak1899HfXofXakw9smC5OZ1PIc29cvIzf1+3pUkA3X2lhXjLaHG5HgPEvPXrW/SXqXDZVmaxFbIxRvjjnZztbJrmA+eiqY9rtnxuMWRDtDVY3XzLnH+Y/BXHw9V9w4dxtQjRjrRtP1DRtUJ7QrHvXHWVeD0bI2P6crQ3+IKzZZ/K8/wCA46zz7THlETr9dI2x7mPDmktc07BadEFWtwV7UDGYsdxBL8H2Y7p/ISf9X4+ZVT9+6bWvW01ncPW83w/DzMfTkj6T8YesY5WSsbIx4cCNgg7BHqFS/tjtmXiKlV3sQ1+cfVziP8IWn4Q4/v8ADMja0rnWccT1i38UfzYT/A9Pp3XU48zEOc4omu1n81cxMbE8gjY5QSNH0JI+oKzXyRarzvh3hWXic/d+9YidT9v17owp7wr7SbeBrspXYDcqR/DG4O0+Nvp1+0PQHt6qBaTqFhi017w9NyuHh5VOjLXcL3j9r3Dj4uZ3vUZ/ddGN/kSF07ntmxcbT7rjrczx25+WNv47J/JUrtZaC5wAGyToBZPe2cj8O8Osbnc/7epMNfkyeHqXpIhE+eBkpj3vl5mg63oeq2fcLp0KralCvA3XLHG1g16AaXcWy8NfXVPT5Mrie7kY5waXEDfK3ufouVYRVT3s0qZ+SeMRuNbE1rL5pg5ujLIWchb89a+QH4KQ8Kf6TOKPu/iFO42MjHK1oaCSdAa6k7J/Err18VQqXrF2CsyOzY/zsgHV/wBVWK6TtGePMvZp0JKLaMU1a5Xex8z7jICw9unN37qs8DVyeTM7cdjLFqtBytAZJCCz6vdGQ7z7K7cthaGbgjgyFVliON/O1riRp2iN9Pquanj6mOrCvUrRQQg7DI2ho36/VRNdybU5wg7MszVjKVMLJfnr80Ba2aOJrN+RHL1I9Rpbv2g8OyWaFriO5NIx7KsDWVebYikL2h4321o/eSVYmNw9DE+P7lWbD47/ABJdEnmd69Vy3KNXIVnVrkDJ4XEExyN206Ox0Tp7aNqno18bkuLuHa2GrML6zGWr8zQSC8BuwSfQtHy24+e1yO4pPDPG3ED46wtT2bcUTYeYtLm6dvR1rey3v6q0q9CpTlc+tXiic5rWucxgBLWjTQT6AdlwvweLkvi+/H1XXAQ4TGIF2x2O/Xt1TpNq942o2cp7ScdRq2RXnmxr2Nk8hsTdD8iOn3r5m9mEzMhUpwWHfop4a+5IJfiL2jXRnbrs6765j8grNfTryW2Wn14XWGDTJXMBc0egPcdz+K7Pmp6TaneCIq0HtAgr07770UFNzDK6Ms07zaARsAE66rkz9fg2HiK6xtHK5LJyTOL60O2sDz1IHQHXn02rPqYjHULEtirRghmlJMkrIwHO2d9T3PVc0VSvFYlnjhjbNLrxJGsAc/QA6nuegCjp7G1O2aeKsca2I8zNJhYJKUU7o4X8hbM5rCWnbTs9Xb6dSFu/ZtRoHiHPS13C0ytJGyrYkPM/kPiDe/mAPTspxb4Ywl65Jct42tPYk1zvkZzb0AP4ALlxmCxuHfO/HUo6xsEGTw96dreunYdz29U6e5tEckSz2sbD+RwxLyH/ALv2uqgOOsVbdQTX+Ja9KcuIMTsaZCB5Hma3XVXlLi6Et33ySpC+xyGPxSwc3KfLfp1K4IuHMJAzkjxFFrf/AKdp/kk1NoJ7N8oGN4hdPdZLSqGNzZhEI2lo8Tb9AAjYaDo/RRu7knZuxh8tl6lRkNy66B8zmEbhaY+p666Bzhsa7FXLRxWPxr5n0qcFZ0xBkMTA3m1vW9fU/iuC7gcXkKjKtrH15IGOLmM5AA0k9SNdt7O06Z1o2qStDhMZWtw5GtjchYksGOlLUlMhIIJDnMa8aaDyjWw7qe+lOOC8nNmcTewGUhdFaog1pQ0aBjILRo+oA1+BW3q8E8O0rMdmvi4WTRuDmOJc7RB2D1PdbuOKONz3MY0Oe7meWjRcda2fU6AH3JETBtA8z7O+Hcfw/krUNaUzQVZZWOdM46cGkg67LWcFcD4LO8Kw3LkEjrL3SNc9krhrTiB07dtKz7FeKzXlrysD4pWFj2Hs5pGiPwXFj8dTxdUVqMDIIASQxnbZU9MbNovleEXwcET4HBO3zv5z7xJ11zBxAIHfYCjWTFfhjjDhMXZBFBUotZLIASObTgT0HqfzVs6XRu4nH5INF6jWtcoIb40TX8u++tjok19DaE3+KqnFWej4boMju465CRYm5XNMZGzzNJ9NA9u+lLOHMKOHsLBjxYfP4WyZH9OpOzoeQXPSw2NxhLqOPq1nEaLoYmtJHzIGytikR8ZQyiIrAiIgIiICIiAiIgIiICIiAiIgIiIC+eVfSIIjxNwJiOJmmSUGC4BptiIaPyDh2cPr19CFV+V9lPENJxNQQXovIxu5Ha9SHHX4Eq/CsEdOypbHWzpcPxbk8WOmk7r6T3eYpuEeI65IfhbpI/chc/8A5drlp8HZ6xZgY/EXWRySNa5z4XN5QTok7HRemOX5LHKqe5j1dCfaTPMa6Y+75ADIR00A3svLOXse95q/ZadiaxJJ+LiV6bzNoUsPdtb14MD5PwaT/JeVh3UZp8obPsxj3bJf6R+4iIsD2TJ7lXljuBsZnuBMTFbhLJxWa9kzOj2c3xa+Y2T0Ko0NLiAAST0AC9W0azalCvXGuWKNrBr5DSy4Iid7eW9pORfFGP3c6ncz+n/qj8r7KM/RcX0vCvxb6crgx+vmHHX4EqM2OGc7BIRLh7w13IgcR+IGl6f10WOX5LJOGvwcvD7ScqkavEW+zy43h/Nud8GGyDj6Cq8n+C3WC4Kz9rK0pZMVYjrMnjdI6Vvh6ZzDZ07R7L0TyBA1RGGPVfL7SZ71msViN/V9N6MAX0iLM84LRcQ5Cxj6dVtV0cc1u1HWbNI3bYubfxEdN9tAepC3q12T9x/Rk/6V8D3LX7Xx9cmvnv59vuUSNNYy9/ETOpnmylhsD7j3vLYAyJuhoaBDjvfp9V1oONJ7jonUcS6WCacV4pHzhhMhjEgBGug5d79Nea5qtThO7JHRr1q0rzzyNb4TuoAaHbJHbRZ0J69Ft61TFvlmFeGPngteI/laRyzcgG/rykD71HdLQfruTXmtMxb3Vq0EU9lxnaCxr9jTRr4iOU+Y2uXJcXyVsO6zWpsdMW2i1sknRvgv5STrvvvrp6fNd2PhHEtyUt2SrHJtsbY4nt22Lk2enrsnfX0C7X6uYb3iWx+jq/izc/iO5PtcwIdv6gnadxp3cYyR2nVjiZXui02Z0TnENeWc/wC7rl6gEkg9exTJ53MPwuKvUKrIrFqy0iu94f4kXhvfy710LuUD5Fd+xi+HcZPWfPXrQSSubXh3sF50QG/PodLbe41uSszwW8tVwdAP3CGlo1/ukj707oQ2vx5zid0FWW6ZJ3mCMAtLI2xxEtOmkl3M8jt9SFzxcazRNtWshQbFSZafA14eeduofEAc0jue3TzIGumzu7uEwja089qlAI2vfakdyHYcW/E7p12QBv10vuHE4a7F702nA9toRyklmuflALCR6gaTulpq/GxyFiCrTxr32ZQG8skwYGSBpc9hOj1boeXXfZdC7xzPYxc8+PqSQCuK75Z3Oa4s55QwtDdHm3yvGx9VKpcFiZoZIpMfC5skzp3At/8AEPQu33BPqvv9C4tsckYowtjeI2ua1ugRGdsGh6HsncaSbiWxNhsVka0YhZbusj5S9ry6I83cgaDjrsN6Wtv8XZKxjYY61M0rFtleaGTxmvPhSPDd/Z0HdQOoPR2+40pFkIcJiqrZLdeNkL7Qla1kbnl0531DWgku7noPUr5yMXD2OFf35kEPLE2KAOB3yRkOAAHXTSAU7jUP44dSx0VqejI6tLHKa8plaXymL7RcA0Bu9E//AKXPLxbcivOqSYU87LEVZ2rbekkjA9o7dvU+XltbC3iMBWisW7FCsyOYcsrxH3DnD07bOt6+pWydi6Mk7p31o3SulZMXEdS9o0131A6J3QjR445fdAceeaZwjlYJSTC8yui6kNI1zNPUkb8gV1aXGVx3uk9yBoM8Ly2CFw5Xu8dkTCS4bb1cd9defyUmfw5h3zsmdjoDIx3M13L1B5y/f/E4n7ysfq3iB4oGOr6mDmyDl6ODiCRr6tafuTUpad/F9tk76jMQX3YvG8aMWRyNEbWO2HcvXYkHkOq57GYs5K7iKuOsCnHfquueNJGHuLQGkMaD05vj2e/QLbVsLjqumwUomBrXt6N7h+ubZ8yeUb36BZsYXHWqUFKenDJXgAETHN3yaGhr06dE7oaGTimTH5B+OfVs3jWIjnstYWnmLeYHlDeUN0Rs7H0K60vGl54qNhxkccto1ZIxJPzB0Mzi0HoPhdsfPW99eykLOHMOyRkjcfA17G8ocBrY0R19e57r7lwGKmhEUlGF8YhZAGkdo2HbW/QFNSloXcc7ZYkjxM8kMZcGPDiA9zXhmiS3Q2T06nt10pVVlkkqxvmYI5SPjja/n5HeY356XSbw9iWyyytoQh0x3Jpug47B6j6gH7l2qNCDHwGGAENMj5XFx2XOc4uJJ+pKmNod1ERSCIiAiIgIiICIiAiIgIiICIiAiIgIiICIiAiIgIiICIiCNcaxWZuD8lDThknnli8NscbdudzEA9PoSqGHCHEP+pLv905emyOmtpoD7IVLY4tLqeH+K5OFSa0rE7nfd5j/AFQ4j/1Ld/uXJ+qHEf8AqW7/AHLl6c18k18lT3NfV0PxNyP+sfd5xw/B+cObx4nw1yOL3mPxHviIDW8w2SfTS9GMBDA0+Q6rOuq+tLJSkV8nK8Q8Qyc61bXiI16PpERWaAiIgIiIC0XEmOsX6dV1Rsck1W1HZbFIdNl5d/CT5d9j5gLerGkELy2Gv8RWY57VEVvDqWImMNkE+I7l5DtvzB/BcEPC2RtWmnKOMsPxFw8c9XGGNo7f22uP5qd6TSjQrmLhrPjIQz2p7EhbBE3xIbDWlpbEGuaSeo27m6jYO9911XcKcROqwREFsMfiNZHFM0SNJ5eWRxPw83Q9W9RoHzKtDSaUdMJ2iHEXDd3OWeX3pscNeoWwPIBc+YnZd8tcrevzK18uIzkkd+WfHQ2MhYAcyybPwxtIbuMM35fFryPQnzU/0mlOkK0PC+bdUEE9X3mIxTxwwvucvu7nu22Tp0OgdaA6eXRYZwpnxJKHTSF3uz44ZY5mhrdwFgjPmAHenTfXurM0mlHSnavzwhZgnMjSWRtnqv37y/owN1P593dfquXB43L3eH8lL77I2xNCalCaTmafBZsMkI7gu2Tvv2Knek0nShAIOFb81+pO+k2pUhtwyCq60ZNcrHh79+pJZ8zy9VueKMfdue7S46tIbkIf4NmOyIjCXAdwQQ5p11Hy+ak2k0p0II3A5nmuCxC2e7LKHsyLbHKOTmaeQM7jQBGuy6kHCmcdLbFqaUule0PkbOGtmb47Hk9Pi3yBw69uwVjaTSjpEEk4cu17gBre/Ytk0xipe9Fnh83KWu69wNP6eW9ha9nC+bHvosPsyvkBBfHPHyz/ALQOBIPfoOzvLY7Ky9JpOlO2vw8Nivh6cNtkTLDImtkbESWggdhtbFY0sqyBERAREQEREBERAREQEREBERAREQEREBERAREQEREBERAREQEREBERAREQEREBERAREQEREBERAREQEREBERAREQEREBERAREQEREBERAREQEREBERAREQEREBERAREQEREBERAREQf//Z"/>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pic>
        <p:nvPicPr>
          <p:cNvPr id="2052" name="Picture 4" descr="https://timgsa.baidu.com/timg?image&amp;quality=80&amp;size=b10000_10000&amp;sec=1480569699939&amp;di=bd274abbf98c38f753c8d5853879f87d&amp;imgtype=0&amp;src=http%3A%2F%2Fpic.58pic.com%2F58pic%2F13%2F43%2F11%2F09958PICUAd_102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7892" y="4657053"/>
            <a:ext cx="3634990" cy="10323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imgsa.baidu.com/timg?image&amp;quality=80&amp;size=b10000_10000&amp;sec=1480569799538&amp;di=3b8cb6e626d757b2b107fb2a36c704e2&amp;imgtype=0&amp;src=http%3A%2F%2Fwww.ofweek.com%2FUpload%2Fkeywords%2F2014-2%2F201422816394464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4867" y="3874567"/>
            <a:ext cx="1015990" cy="1015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10000_10000&amp;sec=1480569839057&amp;di=610541a432e5092e1b0dce511e2ab2d1&amp;imgtype=0&amp;src=http%3A%2F%2Fwww.bjb.cas.cn%2Fddjs%2Fcxwh%2Fbszs%2F200404%2FW02009062643669409429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9378" y="4087522"/>
            <a:ext cx="1090123" cy="10955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timgsa.baidu.com/timg?image&amp;quality=80&amp;size=b10000_10000&amp;sec=1480569901206&amp;di=4776d1edbb775fdf1c696f91fbef74c1&amp;imgtype=0&amp;src=http%3A%2F%2Fvis.pku.edu.cn%2Fvisworkshop09%2Flogo%2F5.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83195" y="5689878"/>
            <a:ext cx="1754787" cy="88012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5555" y="5513869"/>
            <a:ext cx="912725" cy="877582"/>
          </a:xfrm>
          <a:prstGeom prst="rect">
            <a:avLst/>
          </a:prstGeom>
        </p:spPr>
      </p:pic>
      <p:pic>
        <p:nvPicPr>
          <p:cNvPr id="21" name="图片 20"/>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6325" y="5411059"/>
            <a:ext cx="2881691" cy="1343161"/>
          </a:xfrm>
          <a:prstGeom prst="rect">
            <a:avLst/>
          </a:prstGeom>
        </p:spPr>
      </p:pic>
      <p:pic>
        <p:nvPicPr>
          <p:cNvPr id="22" name="图片 2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31790" y="3575386"/>
            <a:ext cx="2204426" cy="42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470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de-DE" altLang="zh-CN" dirty="0" smtClean="0"/>
              <a:t>Page </a:t>
            </a:r>
            <a:fld id="{E6AC41E2-6E75-4510-A384-33CD3C7209CD}" type="slidenum">
              <a:rPr lang="de-DE" altLang="zh-CN" smtClean="0"/>
              <a:pPr>
                <a:defRPr/>
              </a:pPr>
              <a:t>9</a:t>
            </a:fld>
            <a:endParaRPr lang="en-GB" altLang="zh-CN" dirty="0"/>
          </a:p>
        </p:txBody>
      </p:sp>
      <p:sp>
        <p:nvSpPr>
          <p:cNvPr id="24" name="矩形 23"/>
          <p:cNvSpPr/>
          <p:nvPr/>
        </p:nvSpPr>
        <p:spPr>
          <a:xfrm>
            <a:off x="0" y="404813"/>
            <a:ext cx="1357313" cy="603250"/>
          </a:xfrm>
          <a:prstGeom prst="rect">
            <a:avLst/>
          </a:prstGeom>
          <a:solidFill>
            <a:schemeClr val="accent1">
              <a:lumMod val="50000"/>
            </a:schemeClr>
          </a:solidFill>
          <a:effectLst>
            <a:outerShdw blurRad="50800" dist="38100" dir="5400000" algn="t" rotWithShape="0">
              <a:prstClr val="black">
                <a:alpha val="40000"/>
              </a:prstClr>
            </a:outerShdw>
          </a:effectLst>
        </p:spPr>
        <p:txBody>
          <a:bodyPr wrap="none" lIns="105006" tIns="52503" rIns="105006" bIns="52503" anchor="ctr"/>
          <a:lstStyle/>
          <a:p>
            <a:pPr algn="ctr" defTabSz="914340" eaLnBrk="1" fontAlgn="auto" hangingPunct="1">
              <a:lnSpc>
                <a:spcPct val="120000"/>
              </a:lnSpc>
              <a:spcBef>
                <a:spcPts val="0"/>
              </a:spcBef>
              <a:spcAft>
                <a:spcPts val="0"/>
              </a:spcAft>
              <a:defRPr/>
            </a:pPr>
            <a:r>
              <a:rPr lang="zh-CN" altLang="en-US"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提纲</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27" name="直接连接符 26"/>
          <p:cNvCxnSpPr/>
          <p:nvPr/>
        </p:nvCxnSpPr>
        <p:spPr>
          <a:xfrm>
            <a:off x="2016422" y="3227378"/>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17"/>
          <p:cNvSpPr txBox="1">
            <a:spLocks noChangeArrowheads="1"/>
          </p:cNvSpPr>
          <p:nvPr/>
        </p:nvSpPr>
        <p:spPr bwMode="auto">
          <a:xfrm>
            <a:off x="2051347" y="2506135"/>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2</a:t>
            </a:r>
          </a:p>
        </p:txBody>
      </p:sp>
      <p:sp>
        <p:nvSpPr>
          <p:cNvPr id="29" name="矩形 17"/>
          <p:cNvSpPr>
            <a:spLocks noChangeArrowheads="1"/>
          </p:cNvSpPr>
          <p:nvPr/>
        </p:nvSpPr>
        <p:spPr bwMode="auto">
          <a:xfrm>
            <a:off x="2843857" y="2355252"/>
            <a:ext cx="4608463"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透视大学生超算竞赛</a:t>
            </a:r>
            <a:endParaRPr lang="zh-CN" altLang="en-US" sz="3200" b="1" dirty="0">
              <a:solidFill>
                <a:schemeClr val="accent1">
                  <a:lumMod val="50000"/>
                </a:schemeClr>
              </a:solidFill>
              <a:latin typeface="微软雅黑" panose="020B0503020204020204" pitchFamily="34" charset="-122"/>
            </a:endParaRPr>
          </a:p>
        </p:txBody>
      </p:sp>
      <p:sp>
        <p:nvSpPr>
          <p:cNvPr id="30" name="TextBox 7"/>
          <p:cNvSpPr txBox="1">
            <a:spLocks noChangeArrowheads="1"/>
          </p:cNvSpPr>
          <p:nvPr/>
        </p:nvSpPr>
        <p:spPr bwMode="auto">
          <a:xfrm>
            <a:off x="2843857" y="1533289"/>
            <a:ext cx="4464447"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盐湖城不眠夜</a:t>
            </a:r>
            <a:endParaRPr lang="zh-CN" altLang="en-US" sz="3200" b="1" dirty="0">
              <a:solidFill>
                <a:schemeClr val="accent1">
                  <a:lumMod val="50000"/>
                </a:schemeClr>
              </a:solidFill>
              <a:latin typeface="微软雅黑" panose="020B0503020204020204" pitchFamily="34" charset="-122"/>
            </a:endParaRPr>
          </a:p>
        </p:txBody>
      </p:sp>
      <p:sp>
        <p:nvSpPr>
          <p:cNvPr id="31" name="矩形 14"/>
          <p:cNvSpPr>
            <a:spLocks noChangeArrowheads="1"/>
          </p:cNvSpPr>
          <p:nvPr/>
        </p:nvSpPr>
        <p:spPr bwMode="auto">
          <a:xfrm>
            <a:off x="2843857" y="3255123"/>
            <a:ext cx="4608463" cy="757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None/>
            </a:pPr>
            <a:r>
              <a:rPr lang="zh-CN" altLang="en-US" sz="3200" b="1" dirty="0" smtClean="0">
                <a:solidFill>
                  <a:schemeClr val="accent1">
                    <a:lumMod val="50000"/>
                  </a:schemeClr>
                </a:solidFill>
                <a:latin typeface="微软雅黑" panose="020B0503020204020204" pitchFamily="34" charset="-122"/>
              </a:rPr>
              <a:t>教育意义</a:t>
            </a:r>
            <a:endParaRPr lang="zh-CN" altLang="en-US" sz="3200" b="1" dirty="0">
              <a:solidFill>
                <a:schemeClr val="accent1">
                  <a:lumMod val="50000"/>
                </a:schemeClr>
              </a:solidFill>
              <a:latin typeface="微软雅黑" panose="020B0503020204020204" pitchFamily="34" charset="-122"/>
            </a:endParaRPr>
          </a:p>
        </p:txBody>
      </p:sp>
      <p:sp>
        <p:nvSpPr>
          <p:cNvPr id="33" name="矩形 14"/>
          <p:cNvSpPr>
            <a:spLocks noChangeArrowheads="1"/>
          </p:cNvSpPr>
          <p:nvPr/>
        </p:nvSpPr>
        <p:spPr bwMode="auto">
          <a:xfrm>
            <a:off x="2828633" y="3999296"/>
            <a:ext cx="4623688" cy="84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006" tIns="52503" rIns="105006" bIns="52503"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eaLnBrk="1" hangingPunct="1">
              <a:lnSpc>
                <a:spcPct val="150000"/>
              </a:lnSpc>
              <a:spcBef>
                <a:spcPct val="0"/>
              </a:spcBef>
              <a:buClrTx/>
              <a:buSzTx/>
              <a:buFontTx/>
              <a:buNone/>
            </a:pPr>
            <a:r>
              <a:rPr lang="zh-CN" altLang="en-US" sz="3200" b="1" dirty="0" smtClean="0">
                <a:solidFill>
                  <a:schemeClr val="accent1">
                    <a:lumMod val="50000"/>
                  </a:schemeClr>
                </a:solidFill>
                <a:latin typeface="微软雅黑" panose="020B0503020204020204" pitchFamily="34" charset="-122"/>
              </a:rPr>
              <a:t>招新计划</a:t>
            </a:r>
            <a:endParaRPr lang="en-US" altLang="zh-CN" sz="3200" b="1" dirty="0">
              <a:solidFill>
                <a:schemeClr val="accent1">
                  <a:lumMod val="50000"/>
                </a:schemeClr>
              </a:solidFill>
              <a:latin typeface="微软雅黑" panose="020B0503020204020204" pitchFamily="34" charset="-122"/>
            </a:endParaRPr>
          </a:p>
        </p:txBody>
      </p:sp>
      <p:cxnSp>
        <p:nvCxnSpPr>
          <p:cNvPr id="35" name="直接连接符 34"/>
          <p:cNvCxnSpPr/>
          <p:nvPr/>
        </p:nvCxnSpPr>
        <p:spPr>
          <a:xfrm>
            <a:off x="2016422" y="4048269"/>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2051347" y="3327832"/>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3</a:t>
            </a:r>
            <a:endParaRPr lang="en-US" altLang="zh-CN" sz="3600" b="1" dirty="0">
              <a:solidFill>
                <a:schemeClr val="bg1"/>
              </a:solidFill>
              <a:latin typeface="微软雅黑" pitchFamily="34" charset="-122"/>
              <a:ea typeface="微软雅黑" pitchFamily="34" charset="-122"/>
            </a:endParaRPr>
          </a:p>
        </p:txBody>
      </p:sp>
      <p:cxnSp>
        <p:nvCxnSpPr>
          <p:cNvPr id="37" name="直接连接符 36"/>
          <p:cNvCxnSpPr/>
          <p:nvPr/>
        </p:nvCxnSpPr>
        <p:spPr>
          <a:xfrm>
            <a:off x="2016422" y="4869160"/>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 Box 17"/>
          <p:cNvSpPr txBox="1">
            <a:spLocks noChangeArrowheads="1"/>
          </p:cNvSpPr>
          <p:nvPr/>
        </p:nvSpPr>
        <p:spPr bwMode="auto">
          <a:xfrm>
            <a:off x="2051347" y="4149529"/>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smtClean="0">
                <a:solidFill>
                  <a:schemeClr val="bg1"/>
                </a:solidFill>
                <a:latin typeface="微软雅黑" pitchFamily="34" charset="-122"/>
                <a:ea typeface="微软雅黑" pitchFamily="34" charset="-122"/>
              </a:rPr>
              <a:t>4</a:t>
            </a:r>
            <a:endParaRPr lang="en-US" altLang="zh-CN" sz="3600" b="1" dirty="0">
              <a:solidFill>
                <a:schemeClr val="bg1"/>
              </a:solidFill>
              <a:latin typeface="微软雅黑" pitchFamily="34" charset="-122"/>
              <a:ea typeface="微软雅黑" pitchFamily="34" charset="-122"/>
            </a:endParaRPr>
          </a:p>
        </p:txBody>
      </p:sp>
      <p:sp>
        <p:nvSpPr>
          <p:cNvPr id="44" name="Text Box 17"/>
          <p:cNvSpPr txBox="1">
            <a:spLocks noChangeArrowheads="1"/>
          </p:cNvSpPr>
          <p:nvPr/>
        </p:nvSpPr>
        <p:spPr bwMode="auto">
          <a:xfrm>
            <a:off x="2080171" y="1710087"/>
            <a:ext cx="611798" cy="624392"/>
          </a:xfrm>
          <a:prstGeom prst="rect">
            <a:avLst/>
          </a:prstGeom>
          <a:solidFill>
            <a:schemeClr val="accent1">
              <a:lumMod val="50000"/>
            </a:schemeClr>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algn="ctr" eaLnBrk="1" fontAlgn="auto" hangingPunct="1">
              <a:spcBef>
                <a:spcPts val="0"/>
              </a:spcBef>
              <a:spcAft>
                <a:spcPts val="0"/>
              </a:spcAft>
              <a:defRPr/>
            </a:pPr>
            <a:r>
              <a:rPr lang="en-US" altLang="zh-CN" sz="3600" b="1" dirty="0">
                <a:solidFill>
                  <a:schemeClr val="bg1"/>
                </a:solidFill>
                <a:latin typeface="微软雅黑" pitchFamily="34" charset="-122"/>
                <a:ea typeface="微软雅黑" pitchFamily="34" charset="-122"/>
              </a:rPr>
              <a:t>1</a:t>
            </a:r>
          </a:p>
        </p:txBody>
      </p:sp>
      <p:cxnSp>
        <p:nvCxnSpPr>
          <p:cNvPr id="46" name="直接连接符 45"/>
          <p:cNvCxnSpPr/>
          <p:nvPr/>
        </p:nvCxnSpPr>
        <p:spPr>
          <a:xfrm>
            <a:off x="2037556" y="2406487"/>
            <a:ext cx="48387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3425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学术交流模板2-中文">
  <a:themeElements>
    <a:clrScheme name="学术交流模板2-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学术交流模板2-中文">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学术交流模板2-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2-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2-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2-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2-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2-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2-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2-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2-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2-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2-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2-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2-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学术交流模板2-中文</Template>
  <TotalTime>5459</TotalTime>
  <Pages>0</Pages>
  <Words>1975</Words>
  <Characters>0</Characters>
  <Application>Microsoft Office PowerPoint</Application>
  <DocSecurity>0</DocSecurity>
  <PresentationFormat>全屏显示(4:3)</PresentationFormat>
  <Lines>0</Lines>
  <Paragraphs>411</Paragraphs>
  <Slides>68</Slides>
  <Notes>5</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68</vt:i4>
      </vt:variant>
    </vt:vector>
  </HeadingPairs>
  <TitlesOfParts>
    <vt:vector size="90" baseType="lpstr">
      <vt:lpstr>Elephant</vt:lpstr>
      <vt:lpstr>Gungsuh</vt:lpstr>
      <vt:lpstr>PMingLiU</vt:lpstr>
      <vt:lpstr>黑体</vt:lpstr>
      <vt:lpstr>华文仿宋</vt:lpstr>
      <vt:lpstr>华文行楷</vt:lpstr>
      <vt:lpstr>华文隶书</vt:lpstr>
      <vt:lpstr>楷体</vt:lpstr>
      <vt:lpstr>楷体_GB2312</vt:lpstr>
      <vt:lpstr>隶书</vt:lpstr>
      <vt:lpstr>宋体</vt:lpstr>
      <vt:lpstr>微软雅黑</vt:lpstr>
      <vt:lpstr>幼圆</vt:lpstr>
      <vt:lpstr>Arial</vt:lpstr>
      <vt:lpstr>Bernard MT Condensed</vt:lpstr>
      <vt:lpstr>Calibri</vt:lpstr>
      <vt:lpstr>Century Gothic</vt:lpstr>
      <vt:lpstr>Tahoma</vt:lpstr>
      <vt:lpstr>Times New Roman</vt:lpstr>
      <vt:lpstr>Wingdings</vt:lpstr>
      <vt:lpstr>Wingdings 3</vt:lpstr>
      <vt:lpstr>学术交流模板2-中文</vt:lpstr>
      <vt:lpstr>2017 中国科大超算鸿雁队 招新宣传  安虹 han@ustc.edu.cn 2017.12.10</vt:lpstr>
      <vt:lpstr>PowerPoint 演示文稿</vt:lpstr>
      <vt:lpstr>《诗经·鸿雁》：先秦，佚名          Swan Geese</vt:lpstr>
      <vt:lpstr>队歌：真心英雄(Hero at Heart)</vt:lpstr>
      <vt:lpstr>队歌: 真心英雄 (Hero at Heart)</vt:lpstr>
      <vt:lpstr>队歌：真心英雄 (Hero at Heart)</vt:lpstr>
      <vt:lpstr>口号</vt:lpstr>
      <vt:lpstr>合作伙伴：系统集成商，部件供应商，大学和研究机构</vt:lpstr>
      <vt:lpstr>PowerPoint 演示文稿</vt:lpstr>
      <vt:lpstr>PowerPoint 演示文稿</vt:lpstr>
      <vt:lpstr>Radio Free HPC Reviews the SC16 Student Cluster Competition Configurations &amp; Results</vt:lpstr>
      <vt:lpstr>Radio Free HPC Reviews the SC16 Student Cluster Competition Configurations &amp; Results</vt:lpstr>
      <vt:lpstr>PowerPoint 演示文稿</vt:lpstr>
      <vt:lpstr>PowerPoint 演示文稿</vt:lpstr>
      <vt:lpstr>PowerPoint 演示文稿</vt:lpstr>
      <vt:lpstr>SC16  Student Cluster Competition</vt:lpstr>
      <vt:lpstr>SC6 Student Cluster Competition USTC Team</vt:lpstr>
      <vt:lpstr>SC6 Student Cluster Competition USTC Team</vt:lpstr>
      <vt:lpstr>SC6 Student Cluster Competition Teams</vt:lpstr>
      <vt:lpstr>SC6 Student Cluster Competition Teams</vt:lpstr>
      <vt:lpstr>SC16  Student Cluster Competition</vt:lpstr>
      <vt:lpstr>PowerPoint 演示文稿</vt:lpstr>
      <vt:lpstr>PowerPoint 演示文稿</vt:lpstr>
      <vt:lpstr>PowerPoint 演示文稿</vt:lpstr>
      <vt:lpstr>PowerPoint 演示文稿</vt:lpstr>
      <vt:lpstr>SC6 Student Cluster Competition Systems</vt:lpstr>
      <vt:lpstr>PowerPoint 演示文稿</vt:lpstr>
      <vt:lpstr>PowerPoint 演示文稿</vt:lpstr>
      <vt:lpstr>PowerPoint 演示文稿</vt:lpstr>
      <vt:lpstr>SC大学生超算竞赛(SC-SCC)</vt:lpstr>
      <vt:lpstr>ISC大学生超算竞赛(ISC-SCC)</vt:lpstr>
      <vt:lpstr>ASC大学生超算竞赛</vt:lpstr>
      <vt:lpstr>RDMA竞赛：@HPC China</vt:lpstr>
      <vt:lpstr>PAC竞赛：@HPC China</vt:lpstr>
      <vt:lpstr>CPC竞赛：@HPC China</vt:lpstr>
      <vt:lpstr>SCC Primer in China</vt:lpstr>
      <vt:lpstr>中国科大超算鸿雁队 : 23支参赛队伍, 130人次</vt:lpstr>
      <vt:lpstr>PowerPoint 演示文稿</vt:lpstr>
      <vt:lpstr>PowerPoint 演示文稿</vt:lpstr>
      <vt:lpstr>PowerPoint 演示文稿</vt:lpstr>
      <vt:lpstr>教育意义2：企业精神</vt:lpstr>
      <vt:lpstr>PowerPoint 演示文稿</vt:lpstr>
      <vt:lpstr>教育意义4：向科学家学习</vt:lpstr>
      <vt:lpstr>PowerPoint 演示文稿</vt:lpstr>
      <vt:lpstr>PowerPoint 演示文稿</vt:lpstr>
      <vt:lpstr>教育意义5：赛场上的团队合作</vt:lpstr>
      <vt:lpstr>PowerPoint 演示文稿</vt:lpstr>
      <vt:lpstr>PowerPoint 演示文稿</vt:lpstr>
      <vt:lpstr>PowerPoint 演示文稿</vt:lpstr>
      <vt:lpstr>PowerPoint 演示文稿</vt:lpstr>
      <vt:lpstr>教育意义6： 与世界顶级科学家交流</vt:lpstr>
      <vt:lpstr>PowerPoint 演示文稿</vt:lpstr>
      <vt:lpstr>PowerPoint 演示文稿</vt:lpstr>
      <vt:lpstr>教育意义7：永不言弃！</vt:lpstr>
      <vt:lpstr>教育意义8：追求卓越！</vt:lpstr>
      <vt:lpstr>教育意义7：追求卓越！</vt:lpstr>
      <vt:lpstr>PowerPoint 演示文稿</vt:lpstr>
      <vt:lpstr>参赛现场，独生子们各种手忙脚乱！无眠，疲惫不堪！</vt:lpstr>
      <vt:lpstr>PowerPoint 演示文稿</vt:lpstr>
      <vt:lpstr>教育意义10：细节决定成败！</vt:lpstr>
      <vt:lpstr>教育意义10：SC14超功耗扣了我们3分</vt:lpstr>
      <vt:lpstr>PowerPoint 演示文稿</vt:lpstr>
      <vt:lpstr>PowerPoint 演示文稿</vt:lpstr>
      <vt:lpstr>2018、2019年组队及队员选拔计划</vt:lpstr>
      <vt:lpstr>2018、2019年组队及队员选拔计划</vt:lpstr>
      <vt:lpstr>Student Cluster Competition</vt:lpstr>
      <vt:lpstr>Student Cluster Competition</vt:lpstr>
      <vt:lpstr>PowerPoint 演示文稿</vt:lpstr>
    </vt:vector>
  </TitlesOfParts>
  <Manager/>
  <Company>USTC</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多核/众核平台上的并行程序优化技术   湖南·张家界 2012.10.30</dc:title>
  <dc:subject/>
  <dc:creator>hanhwt</dc:creator>
  <cp:keywords/>
  <dc:description/>
  <cp:lastModifiedBy>HAN</cp:lastModifiedBy>
  <cp:revision>677</cp:revision>
  <cp:lastPrinted>1601-01-01T00:00:00Z</cp:lastPrinted>
  <dcterms:created xsi:type="dcterms:W3CDTF">2012-10-28T23:02:36Z</dcterms:created>
  <dcterms:modified xsi:type="dcterms:W3CDTF">2017-12-12T10:46:32Z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2052-8.1.0.2998</vt:lpwstr>
  </property>
</Properties>
</file>